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265" r:id="rId6"/>
    <p:sldId id="266" r:id="rId7"/>
    <p:sldId id="280" r:id="rId8"/>
    <p:sldId id="259" r:id="rId9"/>
    <p:sldId id="275" r:id="rId10"/>
    <p:sldId id="276" r:id="rId11"/>
    <p:sldId id="277" r:id="rId12"/>
    <p:sldId id="278" r:id="rId13"/>
    <p:sldId id="279" r:id="rId14"/>
    <p:sldId id="26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os Koukovinis" initials="AK" lastIdx="1" clrIdx="0">
    <p:extLst>
      <p:ext uri="{19B8F6BF-5375-455C-9EA6-DF929625EA0E}">
        <p15:presenceInfo xmlns:p15="http://schemas.microsoft.com/office/powerpoint/2012/main" userId="844c35341ff39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FB6"/>
    <a:srgbClr val="4A65D8"/>
    <a:srgbClr val="4A63D8"/>
    <a:srgbClr val="68686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1" autoAdjust="0"/>
    <p:restoredTop sz="94662"/>
  </p:normalViewPr>
  <p:slideViewPr>
    <p:cSldViewPr snapToGrid="0">
      <p:cViewPr varScale="1">
        <p:scale>
          <a:sx n="97" d="100"/>
          <a:sy n="97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1FB17B1-C0CD-4229-A605-24F14CCA1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31F32E-A8CE-4E6C-9744-FFDCFDA89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7232-C2C8-473F-A668-F0E859526085}" type="datetimeFigureOut">
              <a:rPr lang="es-ES" smtClean="0"/>
              <a:t>15/03/2023</a:t>
            </a:fld>
            <a:endParaRPr lang="es-E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942D40-BB4A-4945-9DF0-C2EB7C38E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5E86FE3-9709-4816-8E11-C304BACBB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59C9-8EB6-4AA4-A91B-A5EA773E96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6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10D9-24CD-46CF-97F1-BAC5052DA96E}" type="datetimeFigureOut">
              <a:rPr lang="pt-PT" smtClean="0"/>
              <a:t>15/03/2023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E56B-C20D-4090-BA94-89E7F614B278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29099" y="1148491"/>
            <a:ext cx="7808349" cy="67120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presentation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33564" y="4708186"/>
            <a:ext cx="4703885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needed</a:t>
            </a:r>
            <a:endParaRPr lang="pt-PT" dirty="0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7333564" y="5422172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Date/ </a:t>
            </a:r>
            <a:r>
              <a:rPr lang="pt-PT" dirty="0" err="1"/>
              <a:t>event</a:t>
            </a:r>
            <a:r>
              <a:rPr lang="pt-PT" dirty="0"/>
              <a:t> </a:t>
            </a:r>
            <a:r>
              <a:rPr lang="pt-PT" dirty="0" err="1"/>
              <a:t>info</a:t>
            </a:r>
            <a:endParaRPr lang="pt-P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18471-9AAD-E1C9-D77C-CFB7DE18B71A}"/>
              </a:ext>
            </a:extLst>
          </p:cNvPr>
          <p:cNvSpPr txBox="1"/>
          <p:nvPr userDrawn="1"/>
        </p:nvSpPr>
        <p:spPr>
          <a:xfrm>
            <a:off x="1742661" y="1742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6C729E-F8C7-4435-84F1-47AF3900ED40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505700" cy="46666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Write</a:t>
            </a:r>
            <a:r>
              <a:rPr lang="pt-PT" dirty="0"/>
              <a:t> a </a:t>
            </a:r>
            <a:r>
              <a:rPr lang="pt-PT" dirty="0" err="1"/>
              <a:t>sentence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4" name="Marcador de Posição da Imagem 3"/>
          <p:cNvSpPr>
            <a:spLocks noGrp="1"/>
          </p:cNvSpPr>
          <p:nvPr>
            <p:ph type="pic" sz="quarter" idx="10"/>
          </p:nvPr>
        </p:nvSpPr>
        <p:spPr>
          <a:xfrm>
            <a:off x="1836102" y="1517261"/>
            <a:ext cx="8519794" cy="382347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Description</a:t>
            </a:r>
            <a:r>
              <a:rPr lang="pt-PT" dirty="0"/>
              <a:t> of </a:t>
            </a:r>
            <a:r>
              <a:rPr lang="pt-PT" dirty="0" err="1"/>
              <a:t>image</a:t>
            </a:r>
            <a:r>
              <a:rPr lang="pt-PT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1EF5-2499-42CF-9B0E-6525653EE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4989D-5F02-4E53-845F-839451A846C2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493000" cy="516544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Write</a:t>
            </a:r>
            <a:r>
              <a:rPr lang="pt-PT" dirty="0"/>
              <a:t> a </a:t>
            </a:r>
            <a:r>
              <a:rPr lang="pt-PT" dirty="0" err="1"/>
              <a:t>sentence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Description</a:t>
            </a:r>
            <a:r>
              <a:rPr lang="pt-PT" dirty="0"/>
              <a:t> of </a:t>
            </a:r>
            <a:r>
              <a:rPr lang="pt-PT" dirty="0" err="1"/>
              <a:t>image</a:t>
            </a:r>
            <a:r>
              <a:rPr lang="pt-PT" dirty="0"/>
              <a:t> </a:t>
            </a:r>
          </a:p>
        </p:txBody>
      </p:sp>
      <p:sp>
        <p:nvSpPr>
          <p:cNvPr id="7" name="Marcador de Posição da Tabela 6">
            <a:extLst>
              <a:ext uri="{FF2B5EF4-FFF2-40B4-BE49-F238E27FC236}">
                <a16:creationId xmlns:a16="http://schemas.microsoft.com/office/drawing/2014/main" id="{BB552F93-A166-46CC-B918-3C5C94AF093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8576" y="1533525"/>
            <a:ext cx="9659937" cy="37909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CB71C-AC58-4BD5-99EE-0220B40B8CCC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7B1EA-E06B-473D-90EF-9C9D8232DFC8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9C36-FD57-43F7-8175-D6A179C6B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Additional</a:t>
            </a:r>
            <a:r>
              <a:rPr lang="pt-PT" dirty="0"/>
              <a:t> </a:t>
            </a:r>
            <a:r>
              <a:rPr lang="pt-PT" dirty="0" err="1"/>
              <a:t>info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92794-7682-43C7-9F9B-7784A07C0627}"/>
              </a:ext>
            </a:extLst>
          </p:cNvPr>
          <p:cNvSpPr/>
          <p:nvPr userDrawn="1"/>
        </p:nvSpPr>
        <p:spPr>
          <a:xfrm>
            <a:off x="10401300" y="6210300"/>
            <a:ext cx="17907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5786"/>
            <a:ext cx="10407650" cy="4829914"/>
          </a:xfrm>
          <a:prstGeom prst="rect">
            <a:avLst/>
          </a:prstGeom>
        </p:spPr>
        <p:txBody>
          <a:bodyPr/>
          <a:lstStyle>
            <a:lvl2pPr marL="623888" indent="-457200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start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index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pt-PT" dirty="0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622300"/>
            <a:ext cx="74803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Index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2617" y="2766218"/>
            <a:ext cx="7155873" cy="17475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of </a:t>
            </a:r>
            <a:r>
              <a:rPr lang="pt-PT" dirty="0" err="1"/>
              <a:t>section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94663-59BB-45BE-A65F-43A0B7449D5B}"/>
              </a:ext>
            </a:extLst>
          </p:cNvPr>
          <p:cNvSpPr/>
          <p:nvPr userDrawn="1"/>
        </p:nvSpPr>
        <p:spPr>
          <a:xfrm>
            <a:off x="4457700" y="5600700"/>
            <a:ext cx="773430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0DFA-AAF0-4C16-80B1-61695DBB0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+Auth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166813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“</a:t>
            </a:r>
            <a:r>
              <a:rPr lang="pt-PT" dirty="0" err="1"/>
              <a:t>Highlight</a:t>
            </a:r>
            <a:r>
              <a:rPr lang="pt-PT" dirty="0"/>
              <a:t> </a:t>
            </a:r>
            <a:r>
              <a:rPr lang="pt-PT" dirty="0" err="1"/>
              <a:t>phrase</a:t>
            </a:r>
            <a:r>
              <a:rPr lang="pt-PT" dirty="0"/>
              <a:t>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set </a:t>
            </a:r>
            <a:r>
              <a:rPr lang="pt-PT" dirty="0" err="1"/>
              <a:t>amet</a:t>
            </a:r>
            <a:r>
              <a:rPr lang="pt-PT" dirty="0"/>
              <a:t>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”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Author</a:t>
            </a:r>
            <a:r>
              <a:rPr lang="pt-PT" dirty="0"/>
              <a:t> </a:t>
            </a:r>
            <a:r>
              <a:rPr lang="pt-PT" dirty="0" err="1"/>
              <a:t>name</a:t>
            </a:r>
            <a:r>
              <a:rPr lang="pt-PT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C145A-D265-49C5-AF82-5FDDA7B36A33}"/>
              </a:ext>
            </a:extLst>
          </p:cNvPr>
          <p:cNvSpPr/>
          <p:nvPr userDrawn="1"/>
        </p:nvSpPr>
        <p:spPr>
          <a:xfrm>
            <a:off x="4457700" y="6089650"/>
            <a:ext cx="7734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of </a:t>
            </a:r>
            <a:r>
              <a:rPr lang="pt-PT" dirty="0" err="1"/>
              <a:t>section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Subtitle</a:t>
            </a:r>
            <a:r>
              <a:rPr lang="pt-PT" dirty="0"/>
              <a:t> of </a:t>
            </a:r>
            <a:r>
              <a:rPr lang="pt-PT" dirty="0" err="1"/>
              <a:t>section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needed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E10BE-CF84-4B2D-8176-E01D8C5F1573}"/>
              </a:ext>
            </a:extLst>
          </p:cNvPr>
          <p:cNvSpPr/>
          <p:nvPr userDrawn="1"/>
        </p:nvSpPr>
        <p:spPr>
          <a:xfrm>
            <a:off x="4457700" y="6116638"/>
            <a:ext cx="7734300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EF28-7071-458F-92ED-94507F36E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04EF1-A921-45EF-AA1F-32C97031F84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499" y="622300"/>
            <a:ext cx="74930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895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E632C-EDDE-4EBD-9CFB-5609EEEFA73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62199" y="622300"/>
            <a:ext cx="74803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33500"/>
            <a:ext cx="10515600" cy="49022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371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1F6440-BECA-4B72-869C-719CBF834146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20800"/>
            <a:ext cx="10515600" cy="49149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470DBE-7BF1-4583-ADAD-8CB214769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622300"/>
            <a:ext cx="7493000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6C85BE-F513-4E03-A590-C62B6DC574AF}"/>
              </a:ext>
            </a:extLst>
          </p:cNvPr>
          <p:cNvSpPr/>
          <p:nvPr userDrawn="1"/>
        </p:nvSpPr>
        <p:spPr>
          <a:xfrm>
            <a:off x="10350500" y="6197600"/>
            <a:ext cx="18415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36800" y="635000"/>
            <a:ext cx="7505700" cy="4030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514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11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60" r:id="rId7"/>
    <p:sldLayoutId id="2147483661" r:id="rId8"/>
    <p:sldLayoutId id="2147483662" r:id="rId9"/>
    <p:sldLayoutId id="2147483655" r:id="rId10"/>
    <p:sldLayoutId id="2147483658" r:id="rId11"/>
    <p:sldLayoutId id="214748365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oleObject" Target="../embeddings/oleObject10.bin"/><Relationship Id="rId42" Type="http://schemas.microsoft.com/office/2007/relationships/hdphoto" Target="../media/hdphoto1.wdp"/><Relationship Id="rId47" Type="http://schemas.openxmlformats.org/officeDocument/2006/relationships/image" Target="../media/image35.png"/><Relationship Id="rId63" Type="http://schemas.microsoft.com/office/2007/relationships/hdphoto" Target="../media/hdphoto8.wdp"/><Relationship Id="rId68" Type="http://schemas.openxmlformats.org/officeDocument/2006/relationships/image" Target="../media/image42.png"/><Relationship Id="rId84" Type="http://schemas.microsoft.com/office/2007/relationships/hdphoto" Target="../media/hdphoto15.wdp"/><Relationship Id="rId89" Type="http://schemas.openxmlformats.org/officeDocument/2006/relationships/image" Target="../media/image49.png"/><Relationship Id="rId1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32" Type="http://schemas.openxmlformats.org/officeDocument/2006/relationships/image" Target="../media/image28.png"/><Relationship Id="rId37" Type="http://schemas.openxmlformats.org/officeDocument/2006/relationships/oleObject" Target="../embeddings/oleObject18.bin"/><Relationship Id="rId53" Type="http://schemas.openxmlformats.org/officeDocument/2006/relationships/image" Target="../media/image37.png"/><Relationship Id="rId58" Type="http://schemas.openxmlformats.org/officeDocument/2006/relationships/oleObject" Target="../embeddings/oleObject25.bin"/><Relationship Id="rId74" Type="http://schemas.openxmlformats.org/officeDocument/2006/relationships/image" Target="../media/image44.png"/><Relationship Id="rId79" Type="http://schemas.openxmlformats.org/officeDocument/2006/relationships/oleObject" Target="../embeddings/oleObject32.bin"/><Relationship Id="rId5" Type="http://schemas.openxmlformats.org/officeDocument/2006/relationships/oleObject" Target="../embeddings/oleObject2.bin"/><Relationship Id="rId90" Type="http://schemas.microsoft.com/office/2007/relationships/hdphoto" Target="../media/hdphoto17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7.png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0.bin"/><Relationship Id="rId48" Type="http://schemas.microsoft.com/office/2007/relationships/hdphoto" Target="../media/hdphoto3.wdp"/><Relationship Id="rId56" Type="http://schemas.openxmlformats.org/officeDocument/2006/relationships/image" Target="../media/image38.png"/><Relationship Id="rId64" Type="http://schemas.openxmlformats.org/officeDocument/2006/relationships/oleObject" Target="../embeddings/oleObject27.bin"/><Relationship Id="rId69" Type="http://schemas.microsoft.com/office/2007/relationships/hdphoto" Target="../media/hdphoto10.wdp"/><Relationship Id="rId77" Type="http://schemas.openxmlformats.org/officeDocument/2006/relationships/image" Target="../media/image45.png"/><Relationship Id="rId8" Type="http://schemas.openxmlformats.org/officeDocument/2006/relationships/image" Target="../media/image16.png"/><Relationship Id="rId51" Type="http://schemas.microsoft.com/office/2007/relationships/hdphoto" Target="../media/hdphoto4.wdp"/><Relationship Id="rId72" Type="http://schemas.microsoft.com/office/2007/relationships/hdphoto" Target="../media/hdphoto11.wdp"/><Relationship Id="rId80" Type="http://schemas.openxmlformats.org/officeDocument/2006/relationships/image" Target="../media/image46.png"/><Relationship Id="rId85" Type="http://schemas.openxmlformats.org/officeDocument/2006/relationships/oleObject" Target="../embeddings/oleObject34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31.png"/><Relationship Id="rId46" Type="http://schemas.openxmlformats.org/officeDocument/2006/relationships/oleObject" Target="../embeddings/oleObject21.bin"/><Relationship Id="rId59" Type="http://schemas.openxmlformats.org/officeDocument/2006/relationships/image" Target="../media/image39.png"/><Relationship Id="rId67" Type="http://schemas.openxmlformats.org/officeDocument/2006/relationships/oleObject" Target="../embeddings/oleObject28.bin"/><Relationship Id="rId20" Type="http://schemas.openxmlformats.org/officeDocument/2006/relationships/image" Target="../media/image22.png"/><Relationship Id="rId41" Type="http://schemas.openxmlformats.org/officeDocument/2006/relationships/image" Target="../media/image33.png"/><Relationship Id="rId54" Type="http://schemas.microsoft.com/office/2007/relationships/hdphoto" Target="../media/hdphoto5.wdp"/><Relationship Id="rId62" Type="http://schemas.openxmlformats.org/officeDocument/2006/relationships/image" Target="../media/image40.png"/><Relationship Id="rId70" Type="http://schemas.openxmlformats.org/officeDocument/2006/relationships/oleObject" Target="../embeddings/oleObject29.bin"/><Relationship Id="rId75" Type="http://schemas.microsoft.com/office/2007/relationships/hdphoto" Target="../media/hdphoto12.wdp"/><Relationship Id="rId83" Type="http://schemas.openxmlformats.org/officeDocument/2006/relationships/image" Target="../media/image47.png"/><Relationship Id="rId88" Type="http://schemas.openxmlformats.org/officeDocument/2006/relationships/oleObject" Target="../embeddings/oleObject35.bin"/><Relationship Id="rId91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49" Type="http://schemas.openxmlformats.org/officeDocument/2006/relationships/oleObject" Target="../embeddings/oleObject22.bin"/><Relationship Id="rId57" Type="http://schemas.microsoft.com/office/2007/relationships/hdphoto" Target="../media/hdphoto6.wdp"/><Relationship Id="rId10" Type="http://schemas.openxmlformats.org/officeDocument/2006/relationships/image" Target="../media/image17.png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34.png"/><Relationship Id="rId52" Type="http://schemas.openxmlformats.org/officeDocument/2006/relationships/oleObject" Target="../embeddings/oleObject23.bin"/><Relationship Id="rId60" Type="http://schemas.microsoft.com/office/2007/relationships/hdphoto" Target="../media/hdphoto7.wdp"/><Relationship Id="rId65" Type="http://schemas.openxmlformats.org/officeDocument/2006/relationships/image" Target="../media/image41.png"/><Relationship Id="rId73" Type="http://schemas.openxmlformats.org/officeDocument/2006/relationships/oleObject" Target="../embeddings/oleObject30.bin"/><Relationship Id="rId78" Type="http://schemas.microsoft.com/office/2007/relationships/hdphoto" Target="../media/hdphoto13.wdp"/><Relationship Id="rId81" Type="http://schemas.microsoft.com/office/2007/relationships/hdphoto" Target="../media/hdphoto14.wdp"/><Relationship Id="rId86" Type="http://schemas.openxmlformats.org/officeDocument/2006/relationships/image" Target="../media/image48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png"/><Relationship Id="rId39" Type="http://schemas.openxmlformats.org/officeDocument/2006/relationships/image" Target="../media/image32.png"/><Relationship Id="rId34" Type="http://schemas.openxmlformats.org/officeDocument/2006/relationships/image" Target="../media/image29.png"/><Relationship Id="rId50" Type="http://schemas.openxmlformats.org/officeDocument/2006/relationships/image" Target="../media/image36.png"/><Relationship Id="rId55" Type="http://schemas.openxmlformats.org/officeDocument/2006/relationships/oleObject" Target="../embeddings/oleObject24.bin"/><Relationship Id="rId76" Type="http://schemas.openxmlformats.org/officeDocument/2006/relationships/oleObject" Target="../embeddings/oleObject31.bin"/><Relationship Id="rId7" Type="http://schemas.openxmlformats.org/officeDocument/2006/relationships/oleObject" Target="../embeddings/oleObject3.bin"/><Relationship Id="rId71" Type="http://schemas.openxmlformats.org/officeDocument/2006/relationships/image" Target="../media/image43.png"/><Relationship Id="rId2" Type="http://schemas.openxmlformats.org/officeDocument/2006/relationships/image" Target="../media/image2.jpg"/><Relationship Id="rId29" Type="http://schemas.openxmlformats.org/officeDocument/2006/relationships/oleObject" Target="../embeddings/oleObject14.bin"/><Relationship Id="rId24" Type="http://schemas.openxmlformats.org/officeDocument/2006/relationships/image" Target="../media/image24.png"/><Relationship Id="rId40" Type="http://schemas.openxmlformats.org/officeDocument/2006/relationships/oleObject" Target="../embeddings/oleObject19.bin"/><Relationship Id="rId45" Type="http://schemas.microsoft.com/office/2007/relationships/hdphoto" Target="../media/hdphoto2.wdp"/><Relationship Id="rId66" Type="http://schemas.microsoft.com/office/2007/relationships/hdphoto" Target="../media/hdphoto9.wdp"/><Relationship Id="rId87" Type="http://schemas.microsoft.com/office/2007/relationships/hdphoto" Target="../media/hdphoto16.wdp"/><Relationship Id="rId61" Type="http://schemas.openxmlformats.org/officeDocument/2006/relationships/oleObject" Target="../embeddings/oleObject26.bin"/><Relationship Id="rId82" Type="http://schemas.openxmlformats.org/officeDocument/2006/relationships/oleObject" Target="../embeddings/oleObject33.bin"/><Relationship Id="rId1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yIL4kUcx8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7EEAA3-5DB5-46F5-BA92-02CDBC2F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032" y="1674821"/>
            <a:ext cx="4844417" cy="671208"/>
          </a:xfrm>
        </p:spPr>
        <p:txBody>
          <a:bodyPr/>
          <a:lstStyle/>
          <a:p>
            <a:pPr algn="ctr"/>
            <a:r>
              <a:rPr lang="pt-PT" dirty="0">
                <a:solidFill>
                  <a:srgbClr val="4A65D8"/>
                </a:solidFill>
              </a:rPr>
              <a:t>Carbon neutral</a:t>
            </a:r>
            <a:endParaRPr lang="en-US" dirty="0">
              <a:solidFill>
                <a:srgbClr val="4A65D8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0AD473C-5E8D-41BA-BFCA-7CDE07F32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>
                <a:solidFill>
                  <a:srgbClr val="4A65D8"/>
                </a:solidFill>
              </a:rPr>
              <a:t>For </a:t>
            </a:r>
            <a:r>
              <a:rPr lang="pt-PT" dirty="0" err="1">
                <a:solidFill>
                  <a:srgbClr val="4A65D8"/>
                </a:solidFill>
              </a:rPr>
              <a:t>Students</a:t>
            </a:r>
            <a:endParaRPr lang="en-US" dirty="0">
              <a:solidFill>
                <a:srgbClr val="4A65D8"/>
              </a:solidFill>
            </a:endParaRPr>
          </a:p>
        </p:txBody>
      </p:sp>
      <p:pic>
        <p:nvPicPr>
          <p:cNvPr id="3" name="Picture 2" descr="A crowd of people holding signs and flags&#10;&#10;Description automatically generated with low confidence">
            <a:extLst>
              <a:ext uri="{FF2B5EF4-FFF2-40B4-BE49-F238E27FC236}">
                <a16:creationId xmlns:a16="http://schemas.microsoft.com/office/drawing/2014/main" id="{88ADECDB-E283-4804-B39B-42D0806A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"/>
          <a:stretch/>
        </p:blipFill>
        <p:spPr>
          <a:xfrm>
            <a:off x="1981199" y="3303214"/>
            <a:ext cx="3810001" cy="27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a store&#10;&#10;Description automatically generated with low confidence">
            <a:extLst>
              <a:ext uri="{FF2B5EF4-FFF2-40B4-BE49-F238E27FC236}">
                <a16:creationId xmlns:a16="http://schemas.microsoft.com/office/drawing/2014/main" id="{3FD44761-98CD-4FF9-940E-4772319F14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3" t="12662"/>
          <a:stretch/>
        </p:blipFill>
        <p:spPr>
          <a:xfrm>
            <a:off x="6172200" y="1588265"/>
            <a:ext cx="6019800" cy="5257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56198-D231-47BD-82CF-63DCBE60114A}"/>
              </a:ext>
            </a:extLst>
          </p:cNvPr>
          <p:cNvSpPr txBox="1"/>
          <p:nvPr/>
        </p:nvSpPr>
        <p:spPr>
          <a:xfrm>
            <a:off x="914398" y="1003490"/>
            <a:ext cx="9875256" cy="58477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my café - Coffee Club!</a:t>
            </a:r>
          </a:p>
        </p:txBody>
      </p:sp>
      <p:pic>
        <p:nvPicPr>
          <p:cNvPr id="8" name="Picture 7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CF8637E9-96B8-47D7-84D5-D04BE020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5834043"/>
            <a:ext cx="590550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3EA61-5932-4A2C-9868-C0E1B157999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3" y="984917"/>
            <a:ext cx="542925" cy="409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7EF55-F918-4B92-9BE4-5D79764AED01}"/>
              </a:ext>
            </a:extLst>
          </p:cNvPr>
          <p:cNvSpPr txBox="1"/>
          <p:nvPr/>
        </p:nvSpPr>
        <p:spPr>
          <a:xfrm>
            <a:off x="419099" y="1691884"/>
            <a:ext cx="58578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buy environmentally-friendly coffee. But our carbon footprint is still 15 tons of CO</a:t>
            </a:r>
            <a:r>
              <a:rPr lang="en-GB" sz="32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year. </a:t>
            </a: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become carbon neutral, without spending lots  of money? </a:t>
            </a: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help!</a:t>
            </a:r>
          </a:p>
        </p:txBody>
      </p:sp>
    </p:spTree>
    <p:extLst>
      <p:ext uri="{BB962C8B-B14F-4D97-AF65-F5344CB8AC3E}">
        <p14:creationId xmlns:p14="http://schemas.microsoft.com/office/powerpoint/2010/main" val="132526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9C96A1CB-85AA-418F-9895-08A292D8A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230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767993" imgH="1760373" progId="Paint.Picture">
                  <p:embed/>
                </p:oleObj>
              </mc:Choice>
              <mc:Fallback>
                <p:oleObj name="Bitmap Image" r:id="rId3" imgW="1767993" imgH="1760373" progId="Paint.Picture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9C96A1CB-85AA-418F-9895-08A292D8A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30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20F17279-96CD-468F-91BF-33657D8D5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7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760373" imgH="1752381" progId="Paint.Picture">
                  <p:embed/>
                </p:oleObj>
              </mc:Choice>
              <mc:Fallback>
                <p:oleObj name="Bitmap Image" r:id="rId5" imgW="1760373" imgH="1752381" progId="Paint.Picture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20F17279-96CD-468F-91BF-33657D8D5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7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CED986C4-9A0F-4D7D-9A21-1DA871D98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09738"/>
          <a:ext cx="899193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1760373" imgH="1760373" progId="Paint.Picture">
                  <p:embed/>
                </p:oleObj>
              </mc:Choice>
              <mc:Fallback>
                <p:oleObj name="Bitmap Image" r:id="rId7" imgW="1760373" imgH="1760373" progId="Paint.Picture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CED986C4-9A0F-4D7D-9A21-1DA871D98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09738"/>
                        <a:ext cx="899193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DCB0758B-B285-47A6-B2C3-23FACC97D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9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760373" imgH="1760373" progId="Paint.Picture">
                  <p:embed/>
                </p:oleObj>
              </mc:Choice>
              <mc:Fallback>
                <p:oleObj name="Bitmap Image" r:id="rId9" imgW="1760373" imgH="1760373" progId="Paint.Picture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DCB0758B-B285-47A6-B2C3-23FACC97D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9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2F3683A-4DB9-4FBF-938F-AA4AD7974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6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1760373" imgH="1760373" progId="Paint.Picture">
                  <p:embed/>
                </p:oleObj>
              </mc:Choice>
              <mc:Fallback>
                <p:oleObj name="Bitmap Image" r:id="rId11" imgW="1760373" imgH="1760373" progId="Paint.Picture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2F3683A-4DB9-4FBF-938F-AA4AD7974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6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C59A9B4-7802-4EA1-AB84-6D1DB9EED9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3111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1760373" imgH="1767993" progId="Paint.Picture">
                  <p:embed/>
                </p:oleObj>
              </mc:Choice>
              <mc:Fallback>
                <p:oleObj name="Bitmap Image" r:id="rId13" imgW="1760373" imgH="1767993" progId="Paint.Picture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C59A9B4-7802-4EA1-AB84-6D1DB9EED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111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8605D03-A869-48F8-9343-3AE61F031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773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5" imgW="1760373" imgH="1744762" progId="Paint.Picture">
                  <p:embed/>
                </p:oleObj>
              </mc:Choice>
              <mc:Fallback>
                <p:oleObj name="Bitmap Image" r:id="rId15" imgW="1760373" imgH="1744762" progId="Paint.Picture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8605D03-A869-48F8-9343-3AE61F031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773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6478E085-6F7D-4129-866D-CC326944B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7" imgW="1767993" imgH="1760373" progId="Paint.Picture">
                  <p:embed/>
                </p:oleObj>
              </mc:Choice>
              <mc:Fallback>
                <p:oleObj name="Bitmap Image" r:id="rId17" imgW="1767993" imgH="1760373" progId="Paint.Picture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6478E085-6F7D-4129-866D-CC326944B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F7301152-1707-4056-A4A0-2729EADCC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2038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9" imgW="1752381" imgH="1767993" progId="Paint.Picture">
                  <p:embed/>
                </p:oleObj>
              </mc:Choice>
              <mc:Fallback>
                <p:oleObj name="Bitmap Image" r:id="rId19" imgW="1752381" imgH="1767993" progId="Paint.Picture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F7301152-1707-4056-A4A0-2729EADCC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38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272F1C9-B7EB-4C3D-9F09-8926D251D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5672" y="3425352"/>
          <a:ext cx="90427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1" imgW="1767993" imgH="1775614" progId="Paint.Picture">
                  <p:embed/>
                </p:oleObj>
              </mc:Choice>
              <mc:Fallback>
                <p:oleObj name="Bitmap Image" r:id="rId21" imgW="1767993" imgH="1775614" progId="Paint.Picture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272F1C9-B7EB-4C3D-9F09-8926D251D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672" y="3425352"/>
                        <a:ext cx="90427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ABD6E7F3-5231-463C-8CCE-8FDB93174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3425352"/>
          <a:ext cx="899192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3" imgW="1760373" imgH="1760373" progId="Paint.Picture">
                  <p:embed/>
                </p:oleObj>
              </mc:Choice>
              <mc:Fallback>
                <p:oleObj name="Bitmap Image" r:id="rId23" imgW="1760373" imgH="1760373" progId="Paint.Picture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ABD6E7F3-5231-463C-8CCE-8FDB93174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3425352"/>
                        <a:ext cx="899192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3944A531-60C3-4A16-A9C1-81D88C88C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398" y="3425352"/>
          <a:ext cx="894905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5" imgW="1760373" imgH="1752381" progId="Paint.Picture">
                  <p:embed/>
                </p:oleObj>
              </mc:Choice>
              <mc:Fallback>
                <p:oleObj name="Bitmap Image" r:id="rId25" imgW="1760373" imgH="1752381" progId="Paint.Picture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944A531-60C3-4A16-A9C1-81D88C88C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2"/>
                        <a:ext cx="894905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0F074644-A0C6-4C6E-9A32-F56C0AB72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613" y="4540963"/>
          <a:ext cx="89580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7" imgW="1767993" imgH="1752381" progId="Paint.Picture">
                  <p:embed/>
                </p:oleObj>
              </mc:Choice>
              <mc:Fallback>
                <p:oleObj name="Bitmap Image" r:id="rId27" imgW="1767993" imgH="1752381" progId="Paint.Picture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0F074644-A0C6-4C6E-9A32-F56C0AB72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3" y="4540963"/>
                        <a:ext cx="89580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43054672-EBFC-479B-AA53-70D4F10B3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4540963"/>
          <a:ext cx="89580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9" imgW="1760373" imgH="1760373" progId="Paint.Picture">
                  <p:embed/>
                </p:oleObj>
              </mc:Choice>
              <mc:Fallback>
                <p:oleObj name="Bitmap Image" r:id="rId29" imgW="1760373" imgH="1760373" progId="Paint.Picture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43054672-EBFC-479B-AA53-70D4F10B3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4540963"/>
                        <a:ext cx="89580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F07797F9-5CB1-4407-85CE-069BDD2BF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1197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1" imgW="1760373" imgH="1760373" progId="Paint.Picture">
                  <p:embed/>
                </p:oleObj>
              </mc:Choice>
              <mc:Fallback>
                <p:oleObj name="Bitmap Image" r:id="rId31" imgW="1760373" imgH="1760373" progId="Paint.Picture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F07797F9-5CB1-4407-85CE-069BDD2BF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197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D2E32BBD-C004-481E-8E07-1B99D0BAA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8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3" imgW="1760373" imgH="1760373" progId="Paint.Picture">
                  <p:embed/>
                </p:oleObj>
              </mc:Choice>
              <mc:Fallback>
                <p:oleObj name="Bitmap Image" r:id="rId33" imgW="1760373" imgH="1760373" progId="Paint.Picture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D2E32BBD-C004-481E-8E07-1B99D0BAA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8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D406B84-4B8F-4F76-A410-64E510E6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4540962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5" imgW="1760373" imgH="1760373" progId="Paint.Picture">
                  <p:embed/>
                </p:oleObj>
              </mc:Choice>
              <mc:Fallback>
                <p:oleObj name="Bitmap Image" r:id="rId35" imgW="1760373" imgH="1760373" progId="Paint.Picture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D406B84-4B8F-4F76-A410-64E510E62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4540962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E6D185FA-3416-4930-A331-4FC2A4E76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4540962"/>
          <a:ext cx="90257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7" imgW="1760373" imgH="1760373" progId="Paint.Picture">
                  <p:embed/>
                </p:oleObj>
              </mc:Choice>
              <mc:Fallback>
                <p:oleObj name="Bitmap Image" r:id="rId37" imgW="1760373" imgH="1760373" progId="Paint.Picture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E6D185FA-3416-4930-A331-4FC2A4E76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4540962"/>
                        <a:ext cx="90257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3">
            <a:extLst>
              <a:ext uri="{FF2B5EF4-FFF2-40B4-BE49-F238E27FC236}">
                <a16:creationId xmlns:a16="http://schemas.microsoft.com/office/drawing/2014/main" id="{3E11561B-2098-48D1-A640-EB564BB1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1"/>
          <a:stretch>
            <a:fillRect/>
          </a:stretch>
        </p:blipFill>
        <p:spPr bwMode="auto">
          <a:xfrm>
            <a:off x="2832229" y="1386217"/>
            <a:ext cx="6530072" cy="9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EF23D49-EA73-42D2-8C2B-2388C381D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96" y="2309737"/>
          <a:ext cx="903534" cy="87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0" imgW="1767993" imgH="1760373" progId="Paint.Picture">
                  <p:embed/>
                </p:oleObj>
              </mc:Choice>
              <mc:Fallback>
                <p:oleObj name="Imagem de Mapa de Bits" r:id="rId40" imgW="1767993" imgH="1760373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EF23D49-EA73-42D2-8C2B-2388C381D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2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96" y="2309737"/>
                        <a:ext cx="903534" cy="87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66A8A72-172F-4892-81E1-DD5A37293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2313500"/>
          <a:ext cx="890614" cy="87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3" imgW="1760373" imgH="1752381" progId="Paint.Picture">
                  <p:embed/>
                </p:oleObj>
              </mc:Choice>
              <mc:Fallback>
                <p:oleObj name="Imagem de Mapa de Bits" r:id="rId43" imgW="1760373" imgH="1752381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66A8A72-172F-4892-81E1-DD5A37293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2313500"/>
                        <a:ext cx="890614" cy="878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AF75FDB-2FA4-4D49-9329-C910BDAEB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11076"/>
          <a:ext cx="909349" cy="8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6" imgW="1760373" imgH="1760373" progId="Paint.Picture">
                  <p:embed/>
                </p:oleObj>
              </mc:Choice>
              <mc:Fallback>
                <p:oleObj name="Imagem de Mapa de Bits" r:id="rId46" imgW="1760373" imgH="1760373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AF75FDB-2FA4-4D49-9329-C910BDAEB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11076"/>
                        <a:ext cx="909349" cy="88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4C3D42-2E22-4982-96D2-EEAD8A47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8208" y="2314874"/>
          <a:ext cx="904279" cy="8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49" imgW="1760373" imgH="1760373" progId="Paint.Picture">
                  <p:embed/>
                </p:oleObj>
              </mc:Choice>
              <mc:Fallback>
                <p:oleObj name="Imagem de Mapa de Bits" r:id="rId49" imgW="1760373" imgH="1760373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34C3D42-2E22-4982-96D2-EEAD8A47F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208" y="2314874"/>
                        <a:ext cx="904279" cy="881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352F32-721D-4AFF-86CA-222DD47D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384" y="2303096"/>
          <a:ext cx="89835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2" imgW="1760373" imgH="1760373" progId="Paint.Picture">
                  <p:embed/>
                </p:oleObj>
              </mc:Choice>
              <mc:Fallback>
                <p:oleObj name="Imagem de Mapa de Bits" r:id="rId52" imgW="1760373" imgH="1760373" progId="Paint.Picture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8352F32-721D-4AFF-86CA-222DD47D1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384" y="2303096"/>
                        <a:ext cx="89835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7CA2CFC-BFC7-4459-9A7B-9E53FED75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2313823"/>
          <a:ext cx="90057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55" imgW="1760373" imgH="1767993" progId="Paint.Picture">
                  <p:embed/>
                </p:oleObj>
              </mc:Choice>
              <mc:Fallback>
                <p:oleObj name="Imagem de Mapa de Bits" r:id="rId55" imgW="1760373" imgH="1767993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7CA2CFC-BFC7-4459-9A7B-9E53FED75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2313823"/>
                        <a:ext cx="90057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DE5D695-4CA5-40B7-AEF4-9328BF907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37822"/>
              </p:ext>
            </p:extLst>
          </p:nvPr>
        </p:nvGraphicFramePr>
        <p:xfrm>
          <a:off x="2836863" y="3425825"/>
          <a:ext cx="8842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8" imgW="1760373" imgH="1744762" progId="Paint.Picture">
                  <p:embed/>
                </p:oleObj>
              </mc:Choice>
              <mc:Fallback>
                <p:oleObj name="Bitmap Image" r:id="rId58" imgW="1760373" imgH="1744762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DE5D695-4CA5-40B7-AEF4-9328BF90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0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425825"/>
                        <a:ext cx="8842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608695D-469F-40A2-A5BB-A720C53D5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3442849"/>
          <a:ext cx="898711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1" imgW="1767993" imgH="1760373" progId="Paint.Picture">
                  <p:embed/>
                </p:oleObj>
              </mc:Choice>
              <mc:Fallback>
                <p:oleObj name="Imagem de Mapa de Bits" r:id="rId61" imgW="1767993" imgH="1760373" progId="Paint.Picture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608695D-469F-40A2-A5BB-A720C53D5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3442849"/>
                        <a:ext cx="898711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980EB75-CD11-403D-B0A5-413D8140E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110" y="3426690"/>
          <a:ext cx="912750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4" imgW="1752381" imgH="1767993" progId="Paint.Picture">
                  <p:embed/>
                </p:oleObj>
              </mc:Choice>
              <mc:Fallback>
                <p:oleObj name="Imagem de Mapa de Bits" r:id="rId64" imgW="1752381" imgH="1767993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980EB75-CD11-403D-B0A5-413D8140E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10" y="3426690"/>
                        <a:ext cx="912750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2E19FD-9563-40B9-8DAA-C82DEAD82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9915" y="3425351"/>
          <a:ext cx="902578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67" imgW="1767993" imgH="1775614" progId="Paint.Picture">
                  <p:embed/>
                </p:oleObj>
              </mc:Choice>
              <mc:Fallback>
                <p:oleObj name="Imagem de Mapa de Bits" r:id="rId67" imgW="1767993" imgH="1775614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2E19FD-9563-40B9-8DAA-C82DEAD82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915" y="3425351"/>
                        <a:ext cx="902578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2B7DF28-92EF-447A-82AA-A6E8359A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93505"/>
              </p:ext>
            </p:extLst>
          </p:nvPr>
        </p:nvGraphicFramePr>
        <p:xfrm>
          <a:off x="7333548" y="3425351"/>
          <a:ext cx="902578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70" imgW="1760373" imgH="1760373" progId="Paint.Picture">
                  <p:embed/>
                </p:oleObj>
              </mc:Choice>
              <mc:Fallback>
                <p:oleObj name="Imagem de Mapa de Bits" r:id="rId70" imgW="1760373" imgH="1760373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62B7DF28-92EF-447A-82AA-A6E8359A0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2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8" y="3425351"/>
                        <a:ext cx="902578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2FF25A9A-12A6-47BD-9A0E-2BD2240DE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11443"/>
              </p:ext>
            </p:extLst>
          </p:nvPr>
        </p:nvGraphicFramePr>
        <p:xfrm>
          <a:off x="8467398" y="3425351"/>
          <a:ext cx="892904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73" imgW="1760373" imgH="1752381" progId="Paint.Picture">
                  <p:embed/>
                </p:oleObj>
              </mc:Choice>
              <mc:Fallback>
                <p:oleObj name="Imagem de Mapa de Bits" r:id="rId73" imgW="1760373" imgH="1752381" progId="Paint.Picture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2FF25A9A-12A6-47BD-9A0E-2BD2240DE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5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1"/>
                        <a:ext cx="892904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0D4B1BEB-589F-48F2-88B9-3A3738320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61344"/>
              </p:ext>
            </p:extLst>
          </p:nvPr>
        </p:nvGraphicFramePr>
        <p:xfrm>
          <a:off x="2832100" y="4551363"/>
          <a:ext cx="903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6" imgW="1767993" imgH="1752381" progId="Paint.Picture">
                  <p:embed/>
                </p:oleObj>
              </mc:Choice>
              <mc:Fallback>
                <p:oleObj name="Bitmap Image" r:id="rId76" imgW="1767993" imgH="1752381" progId="Paint.Picture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0D4B1BEB-589F-48F2-88B9-3A3738320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8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551363"/>
                        <a:ext cx="903288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AEBA892-4947-4041-992E-CC8ED22738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176" y="4548260"/>
          <a:ext cx="898711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79" imgW="1760373" imgH="1760373" progId="Paint.Picture">
                  <p:embed/>
                </p:oleObj>
              </mc:Choice>
              <mc:Fallback>
                <p:oleObj name="Imagem de Mapa de Bits" r:id="rId79" imgW="1760373" imgH="1760373" progId="Paint.Picture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AEBA892-4947-4041-992E-CC8ED2273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176" y="4548260"/>
                        <a:ext cx="898711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754D735-38A5-4D79-995E-92582F214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7812" y="4540961"/>
          <a:ext cx="909349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2" imgW="1760373" imgH="1760373" progId="Paint.Picture">
                  <p:embed/>
                </p:oleObj>
              </mc:Choice>
              <mc:Fallback>
                <p:oleObj name="Imagem de Mapa de Bits" r:id="rId82" imgW="1760373" imgH="1760373" progId="Paint.Picture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754D735-38A5-4D79-995E-92582F214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12" y="4540961"/>
                        <a:ext cx="909349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99FF00C-59DB-4FB2-B72F-EEE14170E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604" y="4540963"/>
          <a:ext cx="892906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5" imgW="1760373" imgH="1760373" progId="Paint.Picture">
                  <p:embed/>
                </p:oleObj>
              </mc:Choice>
              <mc:Fallback>
                <p:oleObj name="Imagem de Mapa de Bits" r:id="rId85" imgW="1760373" imgH="1760373" progId="Paint.Picture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99FF00C-59DB-4FB2-B72F-EEE14170E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04" y="4540963"/>
                        <a:ext cx="892906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58BB60D-6973-4CD1-9A18-0C690B7E4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3547" y="4540961"/>
          <a:ext cx="902578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88" imgW="1760373" imgH="1760373" progId="Paint.Picture">
                  <p:embed/>
                </p:oleObj>
              </mc:Choice>
              <mc:Fallback>
                <p:oleObj name="Imagem de Mapa de Bits" r:id="rId88" imgW="1760373" imgH="1760373" progId="Paint.Picture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58BB60D-6973-4CD1-9A18-0C690B7E4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7" y="4540961"/>
                        <a:ext cx="902578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0150A63-F372-45AB-9A46-593BF4FD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9398" y="4540962"/>
          <a:ext cx="892904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Mapa de Bits" r:id="rId91" imgW="1760373" imgH="1760373" progId="Paint.Picture">
                  <p:embed/>
                </p:oleObj>
              </mc:Choice>
              <mc:Fallback>
                <p:oleObj name="Imagem de Mapa de Bits" r:id="rId91" imgW="1760373" imgH="1760373" progId="Paint.Picture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90150A63-F372-45AB-9A46-593BF4FD2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98" y="4540962"/>
                        <a:ext cx="892904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arcador de Posição do Texto 2">
            <a:extLst>
              <a:ext uri="{FF2B5EF4-FFF2-40B4-BE49-F238E27FC236}">
                <a16:creationId xmlns:a16="http://schemas.microsoft.com/office/drawing/2014/main" id="{5437CD41-4871-45EE-A03B-E0AD1EF202F5}"/>
              </a:ext>
            </a:extLst>
          </p:cNvPr>
          <p:cNvSpPr txBox="1">
            <a:spLocks/>
          </p:cNvSpPr>
          <p:nvPr/>
        </p:nvSpPr>
        <p:spPr>
          <a:xfrm>
            <a:off x="2336800" y="622300"/>
            <a:ext cx="7493000" cy="732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 compliance with</a:t>
            </a:r>
          </a:p>
        </p:txBody>
      </p:sp>
    </p:spTree>
    <p:extLst>
      <p:ext uri="{BB962C8B-B14F-4D97-AF65-F5344CB8AC3E}">
        <p14:creationId xmlns:p14="http://schemas.microsoft.com/office/powerpoint/2010/main" val="270599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BF2E0-A4DF-4F28-94FB-B86DA0E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3231427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750382-BA26-DBFD-AFB8-9258D7C6571E}"/>
              </a:ext>
            </a:extLst>
          </p:cNvPr>
          <p:cNvSpPr txBox="1"/>
          <p:nvPr/>
        </p:nvSpPr>
        <p:spPr>
          <a:xfrm>
            <a:off x="240891" y="1942934"/>
            <a:ext cx="4380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November 2021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World leaders gathered in Glasgow for a climate change conference.</a:t>
            </a:r>
          </a:p>
        </p:txBody>
      </p:sp>
      <p:pic>
        <p:nvPicPr>
          <p:cNvPr id="5" name="Picture 4" descr="A few men shaking hands&#10;&#10;Description automatically generated with medium confidence">
            <a:extLst>
              <a:ext uri="{FF2B5EF4-FFF2-40B4-BE49-F238E27FC236}">
                <a16:creationId xmlns:a16="http://schemas.microsoft.com/office/drawing/2014/main" id="{08D2552B-B53C-C1BD-E064-CA36D3AC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51" y="1737071"/>
            <a:ext cx="7089058" cy="472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F3AFFE-821A-4122-BAAF-2BF787526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9956" y="1257300"/>
            <a:ext cx="9092044" cy="56007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368251-C5F8-40BC-9BC5-85248F35CA86}"/>
              </a:ext>
            </a:extLst>
          </p:cNvPr>
          <p:cNvSpPr/>
          <p:nvPr/>
        </p:nvSpPr>
        <p:spPr>
          <a:xfrm>
            <a:off x="8448136" y="1854658"/>
            <a:ext cx="2977823" cy="1917242"/>
          </a:xfrm>
          <a:custGeom>
            <a:avLst/>
            <a:gdLst>
              <a:gd name="connsiteX0" fmla="*/ 28280 w 2479249"/>
              <a:gd name="connsiteY0" fmla="*/ 75415 h 1329180"/>
              <a:gd name="connsiteX1" fmla="*/ 0 w 2479249"/>
              <a:gd name="connsiteY1" fmla="*/ 1329180 h 1329180"/>
              <a:gd name="connsiteX2" fmla="*/ 2460396 w 2479249"/>
              <a:gd name="connsiteY2" fmla="*/ 1319753 h 1329180"/>
              <a:gd name="connsiteX3" fmla="*/ 2479249 w 2479249"/>
              <a:gd name="connsiteY3" fmla="*/ 0 h 1329180"/>
              <a:gd name="connsiteX4" fmla="*/ 28280 w 2479249"/>
              <a:gd name="connsiteY4" fmla="*/ 75415 h 132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249" h="1329180">
                <a:moveTo>
                  <a:pt x="28280" y="75415"/>
                </a:moveTo>
                <a:lnTo>
                  <a:pt x="0" y="1329180"/>
                </a:lnTo>
                <a:lnTo>
                  <a:pt x="2460396" y="1319753"/>
                </a:lnTo>
                <a:lnTo>
                  <a:pt x="2479249" y="0"/>
                </a:lnTo>
                <a:lnTo>
                  <a:pt x="28280" y="7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104FE-44F5-AE74-C813-27A1C80558DB}"/>
              </a:ext>
            </a:extLst>
          </p:cNvPr>
          <p:cNvSpPr txBox="1"/>
          <p:nvPr/>
        </p:nvSpPr>
        <p:spPr>
          <a:xfrm>
            <a:off x="193200" y="1289785"/>
            <a:ext cx="2855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November 2023</a:t>
            </a:r>
          </a:p>
          <a:p>
            <a:r>
              <a:rPr lang="en-GB" sz="3200" dirty="0">
                <a:latin typeface="Century Gothic" panose="020B0502020202020204" pitchFamily="34" charset="0"/>
              </a:rPr>
              <a:t>Another conference – this time in the UAE.</a:t>
            </a:r>
          </a:p>
        </p:txBody>
      </p:sp>
      <p:pic>
        <p:nvPicPr>
          <p:cNvPr id="3" name="Picture 2" descr="United Nations Conference of the Parties on Climate Change (UNFCCC COP 28)  - Right to the city">
            <a:extLst>
              <a:ext uri="{FF2B5EF4-FFF2-40B4-BE49-F238E27FC236}">
                <a16:creationId xmlns:a16="http://schemas.microsoft.com/office/drawing/2014/main" id="{5433549C-F711-8615-A119-D318B8C5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12" y="2088678"/>
            <a:ext cx="1932269" cy="1449202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63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87EC9F6-8449-4379-8BAC-A17EDC03C952}"/>
              </a:ext>
            </a:extLst>
          </p:cNvPr>
          <p:cNvGrpSpPr/>
          <p:nvPr/>
        </p:nvGrpSpPr>
        <p:grpSpPr>
          <a:xfrm>
            <a:off x="3048000" y="911816"/>
            <a:ext cx="9144000" cy="5946184"/>
            <a:chOff x="0" y="911816"/>
            <a:chExt cx="9144000" cy="5946184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B5E43A3-DF28-4757-95C9-2965D5A88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816"/>
              <a:ext cx="8924853" cy="594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9D3189-F920-4C9B-B06B-F8C92FC87562}"/>
                </a:ext>
              </a:extLst>
            </p:cNvPr>
            <p:cNvSpPr/>
            <p:nvPr/>
          </p:nvSpPr>
          <p:spPr>
            <a:xfrm>
              <a:off x="8924853" y="911816"/>
              <a:ext cx="219147" cy="59461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E92CA9-1172-4A7F-9474-E2D5E35A94A7}"/>
              </a:ext>
            </a:extLst>
          </p:cNvPr>
          <p:cNvSpPr txBox="1"/>
          <p:nvPr/>
        </p:nvSpPr>
        <p:spPr>
          <a:xfrm>
            <a:off x="7236597" y="1136007"/>
            <a:ext cx="449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Or will the promises they make still all be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CFFB3-5AEA-4D62-B9E7-504F66687908}"/>
              </a:ext>
            </a:extLst>
          </p:cNvPr>
          <p:cNvSpPr txBox="1"/>
          <p:nvPr/>
        </p:nvSpPr>
        <p:spPr>
          <a:xfrm rot="20894503">
            <a:off x="7316584" y="2517307"/>
            <a:ext cx="2203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Daniel Black" pitchFamily="50" charset="0"/>
              </a:rPr>
              <a:t>BLAH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344C6-60F0-4FF7-8D3D-8BFBED0C157B}"/>
              </a:ext>
            </a:extLst>
          </p:cNvPr>
          <p:cNvSpPr txBox="1"/>
          <p:nvPr/>
        </p:nvSpPr>
        <p:spPr>
          <a:xfrm rot="468933">
            <a:off x="8615898" y="3274003"/>
            <a:ext cx="2203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Daniel Black" pitchFamily="50" charset="0"/>
              </a:rPr>
              <a:t>BLAH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83CD8-5665-4313-8978-FE7DEB7D58A6}"/>
              </a:ext>
            </a:extLst>
          </p:cNvPr>
          <p:cNvSpPr txBox="1"/>
          <p:nvPr/>
        </p:nvSpPr>
        <p:spPr>
          <a:xfrm rot="20675777">
            <a:off x="9733670" y="4017532"/>
            <a:ext cx="22038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2"/>
                </a:solidFill>
                <a:latin typeface="Daniel Black" pitchFamily="50" charset="0"/>
              </a:rPr>
              <a:t>BLAH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3F1260-93CF-48CB-A56F-C7467CD1BE44}"/>
              </a:ext>
            </a:extLst>
          </p:cNvPr>
          <p:cNvGrpSpPr/>
          <p:nvPr/>
        </p:nvGrpSpPr>
        <p:grpSpPr>
          <a:xfrm>
            <a:off x="3216999" y="1360281"/>
            <a:ext cx="1837115" cy="338554"/>
            <a:chOff x="3882707" y="3490115"/>
            <a:chExt cx="1837115" cy="338554"/>
          </a:xfrm>
          <a:solidFill>
            <a:schemeClr val="accent4"/>
          </a:solidFill>
        </p:grpSpPr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97A9D1F2-FA00-4D39-B71E-210A401E6F5D}"/>
                </a:ext>
              </a:extLst>
            </p:cNvPr>
            <p:cNvSpPr/>
            <p:nvPr/>
          </p:nvSpPr>
          <p:spPr>
            <a:xfrm>
              <a:off x="3999848" y="3510192"/>
              <a:ext cx="1581003" cy="287916"/>
            </a:xfrm>
            <a:prstGeom prst="roundRect">
              <a:avLst/>
            </a:prstGeom>
            <a:solidFill>
              <a:srgbClr val="F7E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BEAACB-BBB8-415B-ADE9-625BF0C0D725}"/>
                </a:ext>
              </a:extLst>
            </p:cNvPr>
            <p:cNvSpPr txBox="1"/>
            <p:nvPr/>
          </p:nvSpPr>
          <p:spPr>
            <a:xfrm>
              <a:off x="3882707" y="3490115"/>
              <a:ext cx="18371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>
                  <a:solidFill>
                    <a:prstClr val="black"/>
                  </a:solidFill>
                  <a:latin typeface="Century Gothic" panose="020B0502020202020204" pitchFamily="34" charset="0"/>
                </a:rPr>
                <a:t>Click for video</a:t>
              </a:r>
            </a:p>
          </p:txBody>
        </p:sp>
      </p:grpSp>
      <p:sp>
        <p:nvSpPr>
          <p:cNvPr id="21" name="Action Button: Blank 20">
            <a:hlinkClick r:id="rId3" highlightClick="1"/>
            <a:extLst>
              <a:ext uri="{FF2B5EF4-FFF2-40B4-BE49-F238E27FC236}">
                <a16:creationId xmlns:a16="http://schemas.microsoft.com/office/drawing/2014/main" id="{BC6EC647-6890-4760-909D-19260763EC89}"/>
              </a:ext>
            </a:extLst>
          </p:cNvPr>
          <p:cNvSpPr/>
          <p:nvPr/>
        </p:nvSpPr>
        <p:spPr>
          <a:xfrm>
            <a:off x="3323223" y="1353291"/>
            <a:ext cx="1602835" cy="31464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D7C8E9-5515-4C2E-8FD3-5473B3EE9A8E}"/>
              </a:ext>
            </a:extLst>
          </p:cNvPr>
          <p:cNvSpPr txBox="1"/>
          <p:nvPr/>
        </p:nvSpPr>
        <p:spPr>
          <a:xfrm>
            <a:off x="11478349" y="3774787"/>
            <a:ext cx="50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FC14BD-7BA0-50B3-6278-1B7B2193F839}"/>
              </a:ext>
            </a:extLst>
          </p:cNvPr>
          <p:cNvSpPr txBox="1"/>
          <p:nvPr/>
        </p:nvSpPr>
        <p:spPr>
          <a:xfrm>
            <a:off x="208439" y="1510615"/>
            <a:ext cx="29499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This time will anything actually change?</a:t>
            </a:r>
          </a:p>
        </p:txBody>
      </p:sp>
    </p:spTree>
    <p:extLst>
      <p:ext uri="{BB962C8B-B14F-4D97-AF65-F5344CB8AC3E}">
        <p14:creationId xmlns:p14="http://schemas.microsoft.com/office/powerpoint/2010/main" val="40636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B1F7B56-1F0D-4E42-BD83-DBCD77C9E972}"/>
              </a:ext>
            </a:extLst>
          </p:cNvPr>
          <p:cNvSpPr txBox="1"/>
          <p:nvPr/>
        </p:nvSpPr>
        <p:spPr>
          <a:xfrm>
            <a:off x="419100" y="1389052"/>
            <a:ext cx="7067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The government has pledged that the UK will be </a:t>
            </a:r>
            <a:r>
              <a:rPr lang="en-GB" sz="2800" b="1" dirty="0">
                <a:latin typeface="Century Gothic" panose="020B0502020202020204" pitchFamily="34" charset="0"/>
              </a:rPr>
              <a:t>carbon neutral</a:t>
            </a:r>
            <a:r>
              <a:rPr lang="en-GB" sz="2800" dirty="0">
                <a:latin typeface="Century Gothic" panose="020B0502020202020204" pitchFamily="34" charset="0"/>
              </a:rPr>
              <a:t> by 2050. 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Both households and companies have to play their part.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How will it be more than ‘</a:t>
            </a:r>
            <a:r>
              <a:rPr lang="en-GB" sz="2800" dirty="0">
                <a:latin typeface="Daniel Black" pitchFamily="50" charset="0"/>
              </a:rPr>
              <a:t>blah, blah, blah</a:t>
            </a:r>
            <a:r>
              <a:rPr lang="en-GB" sz="2800" dirty="0">
                <a:latin typeface="Century Gothic" panose="020B0502020202020204" pitchFamily="34" charset="0"/>
              </a:rPr>
              <a:t>’?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807EA9-9143-4243-9995-59CB5DEFE372}"/>
              </a:ext>
            </a:extLst>
          </p:cNvPr>
          <p:cNvSpPr/>
          <p:nvPr/>
        </p:nvSpPr>
        <p:spPr>
          <a:xfrm>
            <a:off x="257174" y="6295946"/>
            <a:ext cx="11934825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What does carbon neutral mean?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25" name="Picture 24" descr="A picture containing text, outdoor, truck, sky&#10;&#10;Description automatically generated">
            <a:extLst>
              <a:ext uri="{FF2B5EF4-FFF2-40B4-BE49-F238E27FC236}">
                <a16:creationId xmlns:a16="http://schemas.microsoft.com/office/drawing/2014/main" id="{9B72BEB2-3CEA-459F-9CC3-FDF7EE816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48" y="3483789"/>
            <a:ext cx="4217710" cy="2812158"/>
          </a:xfrm>
          <a:prstGeom prst="rect">
            <a:avLst/>
          </a:prstGeom>
        </p:spPr>
      </p:pic>
      <p:pic>
        <p:nvPicPr>
          <p:cNvPr id="26" name="Picture 25" descr="A person writing on a book&#10;&#10;Description automatically generated with low confidence">
            <a:extLst>
              <a:ext uri="{FF2B5EF4-FFF2-40B4-BE49-F238E27FC236}">
                <a16:creationId xmlns:a16="http://schemas.microsoft.com/office/drawing/2014/main" id="{D584B709-CA53-4211-86AF-F8A9D309F1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1748" y="1118508"/>
            <a:ext cx="4230252" cy="2198662"/>
          </a:xfrm>
          <a:prstGeom prst="rect">
            <a:avLst/>
          </a:prstGeom>
        </p:spPr>
      </p:pic>
      <p:pic>
        <p:nvPicPr>
          <p:cNvPr id="27" name="Picture 26" descr="Two people holding a bucket of water&#10;&#10;Description automatically generated with medium confidence">
            <a:extLst>
              <a:ext uri="{FF2B5EF4-FFF2-40B4-BE49-F238E27FC236}">
                <a16:creationId xmlns:a16="http://schemas.microsoft.com/office/drawing/2014/main" id="{DC7367B3-7F7F-4561-ACDA-2C743107C4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403" y="3483789"/>
            <a:ext cx="4218236" cy="28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5CBF77B-D438-441A-8F47-0306CCE90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733" y="3958904"/>
            <a:ext cx="1048818" cy="63465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962804D-C2F4-426B-A390-45EF36BD3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567" y="2967951"/>
            <a:ext cx="5990866" cy="4279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A8DFDB-93FF-406F-99D0-5B66E68D7A13}"/>
              </a:ext>
            </a:extLst>
          </p:cNvPr>
          <p:cNvSpPr txBox="1"/>
          <p:nvPr/>
        </p:nvSpPr>
        <p:spPr>
          <a:xfrm>
            <a:off x="447675" y="1040873"/>
            <a:ext cx="11058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Being carbon neutral means balancing the amount of carbon dioxide we release into the atmosphere with the amount we take out.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D645D-5647-4626-8D7A-CDF0649F04B6}"/>
              </a:ext>
            </a:extLst>
          </p:cNvPr>
          <p:cNvSpPr/>
          <p:nvPr/>
        </p:nvSpPr>
        <p:spPr>
          <a:xfrm>
            <a:off x="3018564" y="2862006"/>
            <a:ext cx="5700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Amount of</a:t>
            </a:r>
          </a:p>
          <a:p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CO</a:t>
            </a:r>
            <a:r>
              <a:rPr lang="en-GB" sz="2800" baseline="-25000" dirty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 released      = </a:t>
            </a:r>
            <a:endParaRPr lang="en-A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A90E8A-CD20-4A88-834E-969C15E5DF70}"/>
              </a:ext>
            </a:extLst>
          </p:cNvPr>
          <p:cNvSpPr/>
          <p:nvPr/>
        </p:nvSpPr>
        <p:spPr>
          <a:xfrm>
            <a:off x="6912061" y="2825918"/>
            <a:ext cx="3998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Amount of </a:t>
            </a:r>
          </a:p>
          <a:p>
            <a:r>
              <a:rPr 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CO</a:t>
            </a:r>
            <a:r>
              <a:rPr lang="en-GB" sz="2800" baseline="-2500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800">
                <a:solidFill>
                  <a:prstClr val="black"/>
                </a:solidFill>
                <a:latin typeface="Century Gothic" panose="020B0502020202020204" pitchFamily="34" charset="0"/>
              </a:rPr>
              <a:t> taken out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378CC-D587-43A4-A026-7FD65D3A5563}"/>
              </a:ext>
            </a:extLst>
          </p:cNvPr>
          <p:cNvSpPr/>
          <p:nvPr/>
        </p:nvSpPr>
        <p:spPr>
          <a:xfrm>
            <a:off x="257362" y="6321221"/>
            <a:ext cx="11934638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How are we going to achieve being carbon neutral?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9AA3E301-D219-4F86-966A-5644F9CA03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2324" y="3905988"/>
            <a:ext cx="1048818" cy="695568"/>
          </a:xfrm>
          <a:prstGeom prst="rect">
            <a:avLst/>
          </a:prstGeom>
        </p:spPr>
      </p:pic>
      <p:pic>
        <p:nvPicPr>
          <p:cNvPr id="9" name="Picture 8" descr="A group of trees&#10;&#10;Description automatically generated with medium confidence">
            <a:extLst>
              <a:ext uri="{FF2B5EF4-FFF2-40B4-BE49-F238E27FC236}">
                <a16:creationId xmlns:a16="http://schemas.microsoft.com/office/drawing/2014/main" id="{CA557D99-F846-4F5E-BC40-D1CC2502F1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228" y="3808078"/>
            <a:ext cx="1483704" cy="79347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5394A0-6801-4E46-99C7-73463BF9EAFB}"/>
              </a:ext>
            </a:extLst>
          </p:cNvPr>
          <p:cNvSpPr/>
          <p:nvPr/>
        </p:nvSpPr>
        <p:spPr>
          <a:xfrm>
            <a:off x="8478332" y="4104550"/>
            <a:ext cx="230909" cy="388373"/>
          </a:xfrm>
          <a:custGeom>
            <a:avLst/>
            <a:gdLst>
              <a:gd name="connsiteX0" fmla="*/ 6402 w 230909"/>
              <a:gd name="connsiteY0" fmla="*/ 225898 h 388373"/>
              <a:gd name="connsiteX1" fmla="*/ 38247 w 230909"/>
              <a:gd name="connsiteY1" fmla="*/ 275940 h 388373"/>
              <a:gd name="connsiteX2" fmla="*/ 56444 w 230909"/>
              <a:gd name="connsiteY2" fmla="*/ 307785 h 388373"/>
              <a:gd name="connsiteX3" fmla="*/ 65542 w 230909"/>
              <a:gd name="connsiteY3" fmla="*/ 344179 h 388373"/>
              <a:gd name="connsiteX4" fmla="*/ 88288 w 230909"/>
              <a:gd name="connsiteY4" fmla="*/ 371475 h 388373"/>
              <a:gd name="connsiteX5" fmla="*/ 161077 w 230909"/>
              <a:gd name="connsiteY5" fmla="*/ 371475 h 388373"/>
              <a:gd name="connsiteX6" fmla="*/ 229315 w 230909"/>
              <a:gd name="connsiteY6" fmla="*/ 157660 h 388373"/>
              <a:gd name="connsiteX7" fmla="*/ 197471 w 230909"/>
              <a:gd name="connsiteY7" fmla="*/ 25731 h 388373"/>
              <a:gd name="connsiteX8" fmla="*/ 70091 w 230909"/>
              <a:gd name="connsiteY8" fmla="*/ 2985 h 388373"/>
              <a:gd name="connsiteX9" fmla="*/ 47345 w 230909"/>
              <a:gd name="connsiteY9" fmla="*/ 66675 h 388373"/>
              <a:gd name="connsiteX10" fmla="*/ 24599 w 230909"/>
              <a:gd name="connsiteY10" fmla="*/ 134913 h 388373"/>
              <a:gd name="connsiteX11" fmla="*/ 1853 w 230909"/>
              <a:gd name="connsiteY11" fmla="*/ 175857 h 388373"/>
              <a:gd name="connsiteX12" fmla="*/ 6402 w 230909"/>
              <a:gd name="connsiteY12" fmla="*/ 225898 h 3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909" h="388373">
                <a:moveTo>
                  <a:pt x="6402" y="225898"/>
                </a:moveTo>
                <a:cubicBezTo>
                  <a:pt x="12468" y="242578"/>
                  <a:pt x="29907" y="262292"/>
                  <a:pt x="38247" y="275940"/>
                </a:cubicBezTo>
                <a:cubicBezTo>
                  <a:pt x="46587" y="289588"/>
                  <a:pt x="51895" y="296412"/>
                  <a:pt x="56444" y="307785"/>
                </a:cubicBezTo>
                <a:cubicBezTo>
                  <a:pt x="60993" y="319158"/>
                  <a:pt x="60235" y="333564"/>
                  <a:pt x="65542" y="344179"/>
                </a:cubicBezTo>
                <a:cubicBezTo>
                  <a:pt x="70849" y="354794"/>
                  <a:pt x="72366" y="366926"/>
                  <a:pt x="88288" y="371475"/>
                </a:cubicBezTo>
                <a:cubicBezTo>
                  <a:pt x="104210" y="376024"/>
                  <a:pt x="137573" y="407111"/>
                  <a:pt x="161077" y="371475"/>
                </a:cubicBezTo>
                <a:cubicBezTo>
                  <a:pt x="184582" y="335839"/>
                  <a:pt x="223249" y="215284"/>
                  <a:pt x="229315" y="157660"/>
                </a:cubicBezTo>
                <a:cubicBezTo>
                  <a:pt x="235381" y="100036"/>
                  <a:pt x="224008" y="51510"/>
                  <a:pt x="197471" y="25731"/>
                </a:cubicBezTo>
                <a:cubicBezTo>
                  <a:pt x="170934" y="-48"/>
                  <a:pt x="95112" y="-3839"/>
                  <a:pt x="70091" y="2985"/>
                </a:cubicBezTo>
                <a:cubicBezTo>
                  <a:pt x="45070" y="9809"/>
                  <a:pt x="54927" y="44687"/>
                  <a:pt x="47345" y="66675"/>
                </a:cubicBezTo>
                <a:cubicBezTo>
                  <a:pt x="39763" y="88663"/>
                  <a:pt x="32181" y="116716"/>
                  <a:pt x="24599" y="134913"/>
                </a:cubicBezTo>
                <a:cubicBezTo>
                  <a:pt x="17017" y="153110"/>
                  <a:pt x="5644" y="162209"/>
                  <a:pt x="1853" y="175857"/>
                </a:cubicBezTo>
                <a:cubicBezTo>
                  <a:pt x="-1938" y="189505"/>
                  <a:pt x="336" y="209218"/>
                  <a:pt x="6402" y="2258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564200C-4E73-43EE-BC69-1FA7A1C5AF22}"/>
              </a:ext>
            </a:extLst>
          </p:cNvPr>
          <p:cNvSpPr/>
          <p:nvPr/>
        </p:nvSpPr>
        <p:spPr>
          <a:xfrm rot="10800000">
            <a:off x="3167702" y="3811092"/>
            <a:ext cx="443346" cy="69272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01FAD05-3DED-42BE-942F-047DE389B950}"/>
              </a:ext>
            </a:extLst>
          </p:cNvPr>
          <p:cNvSpPr/>
          <p:nvPr/>
        </p:nvSpPr>
        <p:spPr>
          <a:xfrm>
            <a:off x="8601700" y="3807650"/>
            <a:ext cx="443346" cy="69272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E7A5CE79-E9C0-4AD7-84C8-1FDC35046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3FF01-CD5F-417F-BD71-5A48EB84F885}"/>
              </a:ext>
            </a:extLst>
          </p:cNvPr>
          <p:cNvSpPr txBox="1"/>
          <p:nvPr/>
        </p:nvSpPr>
        <p:spPr>
          <a:xfrm>
            <a:off x="390525" y="1449512"/>
            <a:ext cx="7557986" cy="6016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Young people are telling local companies to reduce how much CO</a:t>
            </a:r>
            <a:r>
              <a:rPr lang="en-US" sz="2800" baseline="-25000" dirty="0">
                <a:latin typeface="Century Gothic" panose="020B0502020202020204" pitchFamily="34" charset="0"/>
              </a:rPr>
              <a:t>2</a:t>
            </a:r>
            <a:r>
              <a:rPr lang="en-US" sz="2800" dirty="0">
                <a:latin typeface="Century Gothic" panose="020B0502020202020204" pitchFamily="34" charset="0"/>
              </a:rPr>
              <a:t> they release. This is called their </a:t>
            </a:r>
            <a:r>
              <a:rPr lang="en-US" sz="2800" b="1" dirty="0">
                <a:latin typeface="Century Gothic" panose="020B0502020202020204" pitchFamily="34" charset="0"/>
              </a:rPr>
              <a:t>carbon footprint</a:t>
            </a:r>
            <a:r>
              <a:rPr lang="en-US" sz="2800" dirty="0">
                <a:latin typeface="Century Gothic" panose="020B0502020202020204" pitchFamily="34" charset="0"/>
              </a:rPr>
              <a:t>. You could do this too.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First, learn how to make a persuasive case. </a:t>
            </a:r>
          </a:p>
          <a:p>
            <a:pPr defTabSz="914400">
              <a:lnSpc>
                <a:spcPct val="110000"/>
              </a:lnSpc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Let’s </a:t>
            </a:r>
            <a:r>
              <a:rPr lang="en-US" sz="2800" dirty="0" err="1">
                <a:latin typeface="Century Gothic" panose="020B0502020202020204" pitchFamily="34" charset="0"/>
              </a:rPr>
              <a:t>practise</a:t>
            </a:r>
            <a:r>
              <a:rPr lang="en-US" sz="2800" dirty="0">
                <a:latin typeface="Century Gothic" panose="020B0502020202020204" pitchFamily="34" charset="0"/>
              </a:rPr>
              <a:t> by helping a café become carbon neutral.</a:t>
            </a:r>
          </a:p>
        </p:txBody>
      </p:sp>
      <p:pic>
        <p:nvPicPr>
          <p:cNvPr id="4" name="Picture 3" descr="A crowd of people holding signs and flags&#10;&#10;Description automatically generated with medium confidence">
            <a:extLst>
              <a:ext uri="{FF2B5EF4-FFF2-40B4-BE49-F238E27FC236}">
                <a16:creationId xmlns:a16="http://schemas.microsoft.com/office/drawing/2014/main" id="{B734E37C-C4E4-4DB9-AE89-44D703CEC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223015" y="771525"/>
            <a:ext cx="3968985" cy="608647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7224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07B38190BFF541A231F7D62D9BCF00" ma:contentTypeVersion="12" ma:contentTypeDescription="Create a new document." ma:contentTypeScope="" ma:versionID="4721f5dc57dcf6a8668f626a7d9517bb">
  <xsd:schema xmlns:xsd="http://www.w3.org/2001/XMLSchema" xmlns:xs="http://www.w3.org/2001/XMLSchema" xmlns:p="http://schemas.microsoft.com/office/2006/metadata/properties" xmlns:ns2="cef3232c-b6af-437e-ae9f-c6ecd9af8d41" xmlns:ns3="ff3d860b-97a0-44a6-bb5f-b175acd50800" targetNamespace="http://schemas.microsoft.com/office/2006/metadata/properties" ma:root="true" ma:fieldsID="069f63bbc2c932e0a855289e02d9a360" ns2:_="" ns3:_="">
    <xsd:import namespace="cef3232c-b6af-437e-ae9f-c6ecd9af8d41"/>
    <xsd:import namespace="ff3d860b-97a0-44a6-bb5f-b175acd508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232c-b6af-437e-ae9f-c6ecd9af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d860b-97a0-44a6-bb5f-b175acd50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C0ED07-51D2-4231-9025-DC7370803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A28FE-B346-49FA-A310-159A13AFAE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3232c-b6af-437e-ae9f-c6ecd9af8d41"/>
    <ds:schemaRef ds:uri="ff3d860b-97a0-44a6-bb5f-b175acd50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8EC280-1B14-4939-834C-D159A299717A}">
  <ds:schemaRefs>
    <ds:schemaRef ds:uri="http://purl.org/dc/terms/"/>
    <ds:schemaRef ds:uri="http://www.w3.org/XML/1998/namespace"/>
    <ds:schemaRef ds:uri="http://schemas.microsoft.com/office/2006/documentManagement/types"/>
    <ds:schemaRef ds:uri="cef3232c-b6af-437e-ae9f-c6ecd9af8d41"/>
    <ds:schemaRef ds:uri="http://schemas.microsoft.com/office/infopath/2007/PartnerControls"/>
    <ds:schemaRef ds:uri="http://purl.org/dc/dcmitype/"/>
    <ds:schemaRef ds:uri="ff3d860b-97a0-44a6-bb5f-b175acd50800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231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Daniel Black</vt:lpstr>
      <vt:lpstr>Tahoma</vt:lpstr>
      <vt:lpstr>Tema do Office</vt:lpstr>
      <vt:lpstr>Bitmap Image</vt:lpstr>
      <vt:lpstr>Imagem de Mapa de Bits</vt:lpstr>
      <vt:lpstr>Carbon neutral</vt:lpstr>
      <vt:lpstr>PowerPoint Presentation</vt:lpstr>
      <vt:lpstr>The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CONNECT [ ]</Manager>
  <Company>funded by the European Union no. 872814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[04 LESSON Carbon neutral CARE]</dc:title>
  <dc:subject>Open schooling curriculum materials</dc:subject>
  <dc:creator>CONNECT [Gemma Young &amp; Tony Sherborne, Mastery Science] ]</dc:creator>
  <cp:keywords>inclusive, open schooling, engaging, future-oriented science</cp:keywords>
  <dc:description>"CONNECT_x000d_
Communication Leader: LOBA - Candela Bravo_x000d_
Scientific Coordinator: OU - Ale Okada_x000d_
Project Coordinator: EXUS - George Kolionis"</dc:description>
  <cp:lastModifiedBy>Gemma Young</cp:lastModifiedBy>
  <cp:revision>61</cp:revision>
  <dcterms:created xsi:type="dcterms:W3CDTF">2020-08-28T07:46:00Z</dcterms:created>
  <dcterms:modified xsi:type="dcterms:W3CDTF">2023-03-15T09:53:46Z</dcterms:modified>
  <cp:category>Open schooling, curriculum materials, CCBYSA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2070-11.2.0.9665</vt:lpwstr>
  </property>
  <property fmtid="{D5CDD505-2E9C-101B-9397-08002B2CF9AE}" pid="3" name="ContentTypeId">
    <vt:lpwstr>0x010100EA07B38190BFF541A231F7D62D9BCF00</vt:lpwstr>
  </property>
</Properties>
</file>