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8"/>
  </p:notesMasterIdLst>
  <p:sldIdLst>
    <p:sldId id="264" r:id="rId5"/>
    <p:sldId id="762" r:id="rId6"/>
    <p:sldId id="763" r:id="rId7"/>
    <p:sldId id="481" r:id="rId8"/>
    <p:sldId id="482" r:id="rId9"/>
    <p:sldId id="483" r:id="rId10"/>
    <p:sldId id="484" r:id="rId11"/>
    <p:sldId id="448" r:id="rId12"/>
    <p:sldId id="764" r:id="rId13"/>
    <p:sldId id="765" r:id="rId14"/>
    <p:sldId id="766" r:id="rId15"/>
    <p:sldId id="767" r:id="rId16"/>
    <p:sldId id="768" r:id="rId17"/>
    <p:sldId id="769" r:id="rId18"/>
    <p:sldId id="770" r:id="rId19"/>
    <p:sldId id="771" r:id="rId20"/>
    <p:sldId id="277" r:id="rId21"/>
    <p:sldId id="257" r:id="rId22"/>
    <p:sldId id="761" r:id="rId23"/>
    <p:sldId id="268" r:id="rId24"/>
    <p:sldId id="265" r:id="rId25"/>
    <p:sldId id="271" r:id="rId26"/>
    <p:sldId id="263" r:id="rId2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DDCDD7-9D13-6DB3-652B-2BE3D921AC86}" name="Gemma Young" initials="GY" userId="652694ebf482f56f" providerId="Windows Live"/>
  <p188:author id="{E47613ED-A72D-5335-E2A0-F830D55AC15B}" name="MS Director" initials="MD" userId="S::msdirector@masteryscience.onmicrosoft.com::94ded8be-1f52-4f6c-9c46-5b7405c8e43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emma Young" initials="GY" lastIdx="28" clrIdx="0">
    <p:extLst>
      <p:ext uri="{19B8F6BF-5375-455C-9EA6-DF929625EA0E}">
        <p15:presenceInfo xmlns:p15="http://schemas.microsoft.com/office/powerpoint/2012/main" userId="652694ebf482f56f" providerId="Windows Live"/>
      </p:ext>
    </p:extLst>
  </p:cmAuthor>
  <p:cmAuthor id="2" name="MS Director" initials="MD" lastIdx="12" clrIdx="1">
    <p:extLst>
      <p:ext uri="{19B8F6BF-5375-455C-9EA6-DF929625EA0E}">
        <p15:presenceInfo xmlns:p15="http://schemas.microsoft.com/office/powerpoint/2012/main" userId="S::tonysherborne@masteryscience.onmicrosoft.com::94ded8be-1f52-4f6c-9c46-5b7405c8e432" providerId="AD"/>
      </p:ext>
    </p:extLst>
  </p:cmAuthor>
  <p:cmAuthor id="3" name="MS Director" initials="MD [2]" lastIdx="20" clrIdx="2">
    <p:extLst>
      <p:ext uri="{19B8F6BF-5375-455C-9EA6-DF929625EA0E}">
        <p15:presenceInfo xmlns:p15="http://schemas.microsoft.com/office/powerpoint/2012/main" userId="S::msdirector@masteryscience.onmicrosoft.com::94ded8be-1f52-4f6c-9c46-5b7405c8e4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F8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1" d="100"/>
          <a:sy n="101" d="100"/>
        </p:scale>
        <p:origin x="15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C586A-904B-45ED-BAAA-68A2E690F005}" type="datetimeFigureOut">
              <a:rPr lang="en-GB" smtClean="0"/>
              <a:t>31/01/2022</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0033BC-6F32-4E13-9F7C-EE28B9FB671C}" type="slidenum">
              <a:rPr lang="en-GB" smtClean="0"/>
              <a:t>‹#›</a:t>
            </a:fld>
            <a:endParaRPr lang="en-GB"/>
          </a:p>
        </p:txBody>
      </p:sp>
    </p:spTree>
    <p:extLst>
      <p:ext uri="{BB962C8B-B14F-4D97-AF65-F5344CB8AC3E}">
        <p14:creationId xmlns:p14="http://schemas.microsoft.com/office/powerpoint/2010/main" val="2953861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66056F-7A9B-477C-864F-99BBF9918C2B}" type="slidenum">
              <a:rPr lang="en-GB" smtClean="0"/>
              <a:t>4</a:t>
            </a:fld>
            <a:endParaRPr lang="en-GB"/>
          </a:p>
        </p:txBody>
      </p:sp>
    </p:spTree>
    <p:extLst>
      <p:ext uri="{BB962C8B-B14F-4D97-AF65-F5344CB8AC3E}">
        <p14:creationId xmlns:p14="http://schemas.microsoft.com/office/powerpoint/2010/main" val="3053929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0033BC-6F32-4E13-9F7C-EE28B9FB671C}" type="slidenum">
              <a:rPr lang="en-GB" smtClean="0"/>
              <a:t>22</a:t>
            </a:fld>
            <a:endParaRPr lang="en-GB"/>
          </a:p>
        </p:txBody>
      </p:sp>
    </p:spTree>
    <p:extLst>
      <p:ext uri="{BB962C8B-B14F-4D97-AF65-F5344CB8AC3E}">
        <p14:creationId xmlns:p14="http://schemas.microsoft.com/office/powerpoint/2010/main" val="3542408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66056F-7A9B-477C-864F-99BBF9918C2B}" type="slidenum">
              <a:rPr lang="en-GB" smtClean="0"/>
              <a:t>5</a:t>
            </a:fld>
            <a:endParaRPr lang="en-GB"/>
          </a:p>
        </p:txBody>
      </p:sp>
    </p:spTree>
    <p:extLst>
      <p:ext uri="{BB962C8B-B14F-4D97-AF65-F5344CB8AC3E}">
        <p14:creationId xmlns:p14="http://schemas.microsoft.com/office/powerpoint/2010/main" val="2949956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66056F-7A9B-477C-864F-99BBF9918C2B}" type="slidenum">
              <a:rPr lang="en-GB" smtClean="0"/>
              <a:t>6</a:t>
            </a:fld>
            <a:endParaRPr lang="en-GB"/>
          </a:p>
        </p:txBody>
      </p:sp>
    </p:spTree>
    <p:extLst>
      <p:ext uri="{BB962C8B-B14F-4D97-AF65-F5344CB8AC3E}">
        <p14:creationId xmlns:p14="http://schemas.microsoft.com/office/powerpoint/2010/main" val="3867167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66056F-7A9B-477C-864F-99BBF9918C2B}" type="slidenum">
              <a:rPr lang="en-GB" smtClean="0"/>
              <a:t>7</a:t>
            </a:fld>
            <a:endParaRPr lang="en-GB"/>
          </a:p>
        </p:txBody>
      </p:sp>
    </p:spTree>
    <p:extLst>
      <p:ext uri="{BB962C8B-B14F-4D97-AF65-F5344CB8AC3E}">
        <p14:creationId xmlns:p14="http://schemas.microsoft.com/office/powerpoint/2010/main" val="337780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66056F-7A9B-477C-864F-99BBF9918C2B}" type="slidenum">
              <a:rPr lang="en-GB" smtClean="0"/>
              <a:t>8</a:t>
            </a:fld>
            <a:endParaRPr lang="en-GB"/>
          </a:p>
        </p:txBody>
      </p:sp>
    </p:spTree>
    <p:extLst>
      <p:ext uri="{BB962C8B-B14F-4D97-AF65-F5344CB8AC3E}">
        <p14:creationId xmlns:p14="http://schemas.microsoft.com/office/powerpoint/2010/main" val="2146278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66056F-7A9B-477C-864F-99BBF9918C2B}" type="slidenum">
              <a:rPr lang="en-GB" smtClean="0"/>
              <a:t>11</a:t>
            </a:fld>
            <a:endParaRPr lang="en-GB"/>
          </a:p>
        </p:txBody>
      </p:sp>
    </p:spTree>
    <p:extLst>
      <p:ext uri="{BB962C8B-B14F-4D97-AF65-F5344CB8AC3E}">
        <p14:creationId xmlns:p14="http://schemas.microsoft.com/office/powerpoint/2010/main" val="850728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66056F-7A9B-477C-864F-99BBF9918C2B}" type="slidenum">
              <a:rPr lang="en-GB" smtClean="0"/>
              <a:t>12</a:t>
            </a:fld>
            <a:endParaRPr lang="en-GB"/>
          </a:p>
        </p:txBody>
      </p:sp>
    </p:spTree>
    <p:extLst>
      <p:ext uri="{BB962C8B-B14F-4D97-AF65-F5344CB8AC3E}">
        <p14:creationId xmlns:p14="http://schemas.microsoft.com/office/powerpoint/2010/main" val="1128383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66056F-7A9B-477C-864F-99BBF9918C2B}" type="slidenum">
              <a:rPr lang="en-GB" smtClean="0"/>
              <a:t>13</a:t>
            </a:fld>
            <a:endParaRPr lang="en-GB"/>
          </a:p>
        </p:txBody>
      </p:sp>
    </p:spTree>
    <p:extLst>
      <p:ext uri="{BB962C8B-B14F-4D97-AF65-F5344CB8AC3E}">
        <p14:creationId xmlns:p14="http://schemas.microsoft.com/office/powerpoint/2010/main" val="1489192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GB" b="0" baseline="0"/>
          </a:p>
        </p:txBody>
      </p:sp>
      <p:sp>
        <p:nvSpPr>
          <p:cNvPr id="4" name="Slide Number Placeholder 3"/>
          <p:cNvSpPr>
            <a:spLocks noGrp="1"/>
          </p:cNvSpPr>
          <p:nvPr>
            <p:ph type="sldNum" sz="quarter" idx="10"/>
          </p:nvPr>
        </p:nvSpPr>
        <p:spPr/>
        <p:txBody>
          <a:bodyPr/>
          <a:lstStyle/>
          <a:p>
            <a:fld id="{CA1C17E5-ECCE-4B62-A532-A5F7DEEED2FD}" type="slidenum">
              <a:rPr lang="en-GB" smtClean="0"/>
              <a:pPr/>
              <a:t>19</a:t>
            </a:fld>
            <a:endParaRPr lang="en-GB"/>
          </a:p>
        </p:txBody>
      </p:sp>
    </p:spTree>
    <p:extLst>
      <p:ext uri="{BB962C8B-B14F-4D97-AF65-F5344CB8AC3E}">
        <p14:creationId xmlns:p14="http://schemas.microsoft.com/office/powerpoint/2010/main" val="2168273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613A10F-0FBD-45A5-A3D4-64361A58D329}"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5103D5-DBE5-4202-8036-570937745E85}" type="slidenum">
              <a:rPr lang="en-GB" smtClean="0"/>
              <a:t>‹#›</a:t>
            </a:fld>
            <a:endParaRPr lang="en-GB"/>
          </a:p>
        </p:txBody>
      </p:sp>
    </p:spTree>
    <p:extLst>
      <p:ext uri="{BB962C8B-B14F-4D97-AF65-F5344CB8AC3E}">
        <p14:creationId xmlns:p14="http://schemas.microsoft.com/office/powerpoint/2010/main" val="3362244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13A10F-0FBD-45A5-A3D4-64361A58D329}"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5103D5-DBE5-4202-8036-570937745E85}" type="slidenum">
              <a:rPr lang="en-GB" smtClean="0"/>
              <a:t>‹#›</a:t>
            </a:fld>
            <a:endParaRPr lang="en-GB"/>
          </a:p>
        </p:txBody>
      </p:sp>
    </p:spTree>
    <p:extLst>
      <p:ext uri="{BB962C8B-B14F-4D97-AF65-F5344CB8AC3E}">
        <p14:creationId xmlns:p14="http://schemas.microsoft.com/office/powerpoint/2010/main" val="859514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13A10F-0FBD-45A5-A3D4-64361A58D329}"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5103D5-DBE5-4202-8036-570937745E85}" type="slidenum">
              <a:rPr lang="en-GB" smtClean="0"/>
              <a:t>‹#›</a:t>
            </a:fld>
            <a:endParaRPr lang="en-GB"/>
          </a:p>
        </p:txBody>
      </p:sp>
    </p:spTree>
    <p:extLst>
      <p:ext uri="{BB962C8B-B14F-4D97-AF65-F5344CB8AC3E}">
        <p14:creationId xmlns:p14="http://schemas.microsoft.com/office/powerpoint/2010/main" val="862448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udent sheets">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899364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rs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3436143" y="1148491"/>
            <a:ext cx="6344284" cy="671208"/>
          </a:xfrm>
          <a:prstGeom prst="rect">
            <a:avLst/>
          </a:prstGeom>
        </p:spPr>
        <p:txBody>
          <a:bodyPr anchor="b"/>
          <a:lstStyle>
            <a:lvl1pPr algn="l">
              <a:defRPr sz="3250" b="1">
                <a:solidFill>
                  <a:srgbClr val="4A65D8"/>
                </a:solidFill>
                <a:latin typeface="Arial" panose="020B0604020202020204" pitchFamily="34" charset="0"/>
                <a:cs typeface="Arial" panose="020B0604020202020204" pitchFamily="34" charset="0"/>
              </a:defRPr>
            </a:lvl1pPr>
          </a:lstStyle>
          <a:p>
            <a:r>
              <a:rPr lang="pt-PT" dirty="0" err="1"/>
              <a:t>Title</a:t>
            </a:r>
            <a:r>
              <a:rPr lang="pt-PT" dirty="0"/>
              <a:t> </a:t>
            </a:r>
            <a:r>
              <a:rPr lang="pt-PT" dirty="0" err="1"/>
              <a:t>of</a:t>
            </a:r>
            <a:r>
              <a:rPr lang="pt-PT" dirty="0"/>
              <a:t> </a:t>
            </a:r>
            <a:r>
              <a:rPr lang="pt-PT" dirty="0" err="1"/>
              <a:t>the</a:t>
            </a:r>
            <a:r>
              <a:rPr lang="pt-PT" dirty="0"/>
              <a:t> </a:t>
            </a:r>
            <a:r>
              <a:rPr lang="pt-PT" dirty="0" err="1"/>
              <a:t>presentation</a:t>
            </a:r>
            <a:endParaRPr lang="pt-PT" dirty="0"/>
          </a:p>
        </p:txBody>
      </p:sp>
      <p:sp>
        <p:nvSpPr>
          <p:cNvPr id="3" name="Subtítulo 2"/>
          <p:cNvSpPr>
            <a:spLocks noGrp="1"/>
          </p:cNvSpPr>
          <p:nvPr>
            <p:ph type="subTitle" idx="1" hasCustomPrompt="1"/>
          </p:nvPr>
        </p:nvSpPr>
        <p:spPr>
          <a:xfrm>
            <a:off x="5958521" y="4708187"/>
            <a:ext cx="3821907" cy="530157"/>
          </a:xfrm>
          <a:prstGeom prst="rect">
            <a:avLst/>
          </a:prstGeom>
        </p:spPr>
        <p:txBody>
          <a:bodyPr/>
          <a:lstStyle>
            <a:lvl1pPr marL="0" indent="0" algn="ctr">
              <a:buNone/>
              <a:defRPr sz="2031" b="1">
                <a:solidFill>
                  <a:srgbClr val="4A65D8"/>
                </a:solidFill>
                <a:latin typeface="Arial" panose="020B0604020202020204" pitchFamily="34" charset="0"/>
                <a:cs typeface="Arial" panose="020B0604020202020204" pitchFamily="34"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pt-PT" dirty="0" err="1"/>
              <a:t>Subtitle</a:t>
            </a:r>
            <a:r>
              <a:rPr lang="pt-PT" dirty="0"/>
              <a:t> </a:t>
            </a:r>
            <a:r>
              <a:rPr lang="pt-PT" dirty="0" err="1"/>
              <a:t>here</a:t>
            </a:r>
            <a:r>
              <a:rPr lang="pt-PT" dirty="0"/>
              <a:t>, </a:t>
            </a:r>
            <a:r>
              <a:rPr lang="pt-PT" dirty="0" err="1"/>
              <a:t>if</a:t>
            </a:r>
            <a:r>
              <a:rPr lang="pt-PT" dirty="0"/>
              <a:t> </a:t>
            </a:r>
            <a:r>
              <a:rPr lang="pt-PT" dirty="0" err="1"/>
              <a:t>needed</a:t>
            </a:r>
            <a:endParaRPr lang="pt-PT" dirty="0"/>
          </a:p>
        </p:txBody>
      </p:sp>
      <p:sp>
        <p:nvSpPr>
          <p:cNvPr id="10" name="Marcador de Posição do Texto 9"/>
          <p:cNvSpPr>
            <a:spLocks noGrp="1"/>
          </p:cNvSpPr>
          <p:nvPr>
            <p:ph type="body" sz="quarter" idx="10" hasCustomPrompt="1"/>
          </p:nvPr>
        </p:nvSpPr>
        <p:spPr>
          <a:xfrm>
            <a:off x="5958521" y="5422173"/>
            <a:ext cx="3821907" cy="439737"/>
          </a:xfrm>
          <a:prstGeom prst="rect">
            <a:avLst/>
          </a:prstGeom>
        </p:spPr>
        <p:txBody>
          <a:bodyPr>
            <a:normAutofit/>
          </a:bodyPr>
          <a:lstStyle>
            <a:lvl1pPr marL="0" indent="0" algn="ctr">
              <a:buNone/>
              <a:defRPr sz="1625">
                <a:solidFill>
                  <a:srgbClr val="4A65D8"/>
                </a:solidFill>
                <a:latin typeface="Arial" panose="020B0604020202020204" pitchFamily="34" charset="0"/>
                <a:cs typeface="Arial" panose="020B0604020202020204" pitchFamily="34" charset="0"/>
              </a:defRPr>
            </a:lvl1pPr>
          </a:lstStyle>
          <a:p>
            <a:pPr lvl="0"/>
            <a:r>
              <a:rPr lang="pt-PT" dirty="0"/>
              <a:t>Date/ </a:t>
            </a:r>
            <a:r>
              <a:rPr lang="pt-PT" dirty="0" err="1"/>
              <a:t>event</a:t>
            </a:r>
            <a:r>
              <a:rPr lang="pt-PT" dirty="0"/>
              <a:t> </a:t>
            </a:r>
            <a:r>
              <a:rPr lang="pt-PT" dirty="0" err="1"/>
              <a:t>info</a:t>
            </a:r>
            <a:endParaRPr lang="pt-PT" dirty="0"/>
          </a:p>
        </p:txBody>
      </p:sp>
    </p:spTree>
    <p:extLst>
      <p:ext uri="{BB962C8B-B14F-4D97-AF65-F5344CB8AC3E}">
        <p14:creationId xmlns:p14="http://schemas.microsoft.com/office/powerpoint/2010/main" val="707423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de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392794-7682-43C7-9F9B-7784A07C0627}"/>
              </a:ext>
            </a:extLst>
          </p:cNvPr>
          <p:cNvSpPr/>
          <p:nvPr userDrawn="1"/>
        </p:nvSpPr>
        <p:spPr>
          <a:xfrm>
            <a:off x="8451056" y="6210300"/>
            <a:ext cx="1454944" cy="622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7" name="Marcador de Posição do Texto 6"/>
          <p:cNvSpPr>
            <a:spLocks noGrp="1"/>
          </p:cNvSpPr>
          <p:nvPr>
            <p:ph type="body" sz="quarter" idx="13" hasCustomPrompt="1"/>
          </p:nvPr>
        </p:nvSpPr>
        <p:spPr>
          <a:xfrm>
            <a:off x="681037" y="1405786"/>
            <a:ext cx="8456216" cy="4829914"/>
          </a:xfrm>
          <a:prstGeom prst="rect">
            <a:avLst/>
          </a:prstGeom>
        </p:spPr>
        <p:txBody>
          <a:bodyPr/>
          <a:lstStyle>
            <a:lvl2pPr marL="506909" indent="-371475">
              <a:buClr>
                <a:srgbClr val="5AF8BE"/>
              </a:buClr>
              <a:buFont typeface="+mj-lt"/>
              <a:buAutoNum type="arabicPeriod"/>
              <a:defRPr>
                <a:solidFill>
                  <a:srgbClr val="404040"/>
                </a:solidFill>
                <a:latin typeface="Arial" panose="020B0604020202020204" pitchFamily="34" charset="0"/>
                <a:cs typeface="Arial" panose="020B0604020202020204" pitchFamily="34" charset="0"/>
              </a:defRPr>
            </a:lvl2pPr>
          </a:lstStyle>
          <a:p>
            <a:pPr lvl="1"/>
            <a:r>
              <a:rPr lang="pt-PT" dirty="0" err="1"/>
              <a:t>Click</a:t>
            </a:r>
            <a:r>
              <a:rPr lang="pt-PT" dirty="0"/>
              <a:t> </a:t>
            </a:r>
            <a:r>
              <a:rPr lang="pt-PT" dirty="0" err="1"/>
              <a:t>here</a:t>
            </a:r>
            <a:r>
              <a:rPr lang="pt-PT" dirty="0"/>
              <a:t> to </a:t>
            </a:r>
            <a:r>
              <a:rPr lang="pt-PT" dirty="0" err="1"/>
              <a:t>start</a:t>
            </a:r>
            <a:r>
              <a:rPr lang="pt-PT" dirty="0"/>
              <a:t> </a:t>
            </a:r>
            <a:r>
              <a:rPr lang="pt-PT" dirty="0" err="1"/>
              <a:t>your</a:t>
            </a:r>
            <a:r>
              <a:rPr lang="pt-PT" dirty="0"/>
              <a:t> </a:t>
            </a:r>
            <a:r>
              <a:rPr lang="pt-PT" dirty="0" err="1"/>
              <a:t>index</a:t>
            </a:r>
            <a:endParaRPr lang="pt-PT" dirty="0"/>
          </a:p>
          <a:p>
            <a:pPr lvl="1"/>
            <a:endParaRPr lang="pt-PT" dirty="0"/>
          </a:p>
          <a:p>
            <a:pPr lvl="1"/>
            <a:endParaRPr lang="pt-PT" dirty="0"/>
          </a:p>
        </p:txBody>
      </p:sp>
      <p:sp>
        <p:nvSpPr>
          <p:cNvPr id="8" name="Marcador de Posição do Texto 9"/>
          <p:cNvSpPr>
            <a:spLocks noGrp="1"/>
          </p:cNvSpPr>
          <p:nvPr>
            <p:ph type="body" sz="quarter" idx="14" hasCustomPrompt="1"/>
          </p:nvPr>
        </p:nvSpPr>
        <p:spPr>
          <a:xfrm>
            <a:off x="1919287" y="622300"/>
            <a:ext cx="6077744" cy="419100"/>
          </a:xfrm>
          <a:prstGeom prst="rect">
            <a:avLst/>
          </a:prstGeom>
        </p:spPr>
        <p:txBody>
          <a:bodyPr>
            <a:normAutofit/>
          </a:bodyPr>
          <a:lstStyle>
            <a:lvl1pPr marL="0" indent="0" algn="ctr">
              <a:buNone/>
              <a:defRPr sz="2438" b="1">
                <a:solidFill>
                  <a:srgbClr val="404040"/>
                </a:solidFill>
                <a:latin typeface="Arial" panose="020B0604020202020204" pitchFamily="34" charset="0"/>
                <a:cs typeface="Arial" panose="020B0604020202020204" pitchFamily="34" charset="0"/>
              </a:defRPr>
            </a:lvl1pPr>
          </a:lstStyle>
          <a:p>
            <a:pPr lvl="0"/>
            <a:r>
              <a:rPr lang="pt-PT" dirty="0"/>
              <a:t>Index</a:t>
            </a:r>
          </a:p>
        </p:txBody>
      </p:sp>
    </p:spTree>
    <p:extLst>
      <p:ext uri="{BB962C8B-B14F-4D97-AF65-F5344CB8AC3E}">
        <p14:creationId xmlns:p14="http://schemas.microsoft.com/office/powerpoint/2010/main" val="774788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as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Marcador de Posição do Texto 9"/>
          <p:cNvSpPr>
            <a:spLocks noGrp="1"/>
          </p:cNvSpPr>
          <p:nvPr>
            <p:ph type="body" sz="quarter" idx="10" hasCustomPrompt="1"/>
          </p:nvPr>
        </p:nvSpPr>
        <p:spPr>
          <a:xfrm>
            <a:off x="3042047" y="6040195"/>
            <a:ext cx="3821907" cy="439737"/>
          </a:xfrm>
          <a:prstGeom prst="rect">
            <a:avLst/>
          </a:prstGeom>
        </p:spPr>
        <p:txBody>
          <a:bodyPr>
            <a:normAutofit/>
          </a:bodyPr>
          <a:lstStyle>
            <a:lvl1pPr marL="0" indent="0" algn="ctr">
              <a:buNone/>
              <a:defRPr sz="1625">
                <a:solidFill>
                  <a:srgbClr val="686868"/>
                </a:solidFill>
                <a:latin typeface="Arial" panose="020B0604020202020204" pitchFamily="34" charset="0"/>
                <a:cs typeface="Arial" panose="020B0604020202020204" pitchFamily="34" charset="0"/>
              </a:defRPr>
            </a:lvl1pPr>
          </a:lstStyle>
          <a:p>
            <a:pPr lvl="0"/>
            <a:r>
              <a:rPr lang="pt-PT" dirty="0" err="1"/>
              <a:t>Additional</a:t>
            </a:r>
            <a:r>
              <a:rPr lang="pt-PT" dirty="0"/>
              <a:t> </a:t>
            </a:r>
            <a:r>
              <a:rPr lang="pt-PT" dirty="0" err="1"/>
              <a:t>info</a:t>
            </a:r>
            <a:endParaRPr lang="pt-PT" dirty="0"/>
          </a:p>
        </p:txBody>
      </p:sp>
    </p:spTree>
    <p:extLst>
      <p:ext uri="{BB962C8B-B14F-4D97-AF65-F5344CB8AC3E}">
        <p14:creationId xmlns:p14="http://schemas.microsoft.com/office/powerpoint/2010/main" val="3577940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f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512127" y="2766219"/>
            <a:ext cx="5814147" cy="1747593"/>
          </a:xfrm>
          <a:prstGeom prst="rect">
            <a:avLst/>
          </a:prstGeom>
        </p:spPr>
        <p:txBody>
          <a:bodyPr/>
          <a:lstStyle>
            <a:lvl1pPr>
              <a:defRPr b="1">
                <a:solidFill>
                  <a:srgbClr val="404040"/>
                </a:solidFill>
                <a:latin typeface="Arial" panose="020B0604020202020204" pitchFamily="34" charset="0"/>
                <a:cs typeface="Arial" panose="020B0604020202020204" pitchFamily="34" charset="0"/>
              </a:defRPr>
            </a:lvl1pPr>
          </a:lstStyle>
          <a:p>
            <a:r>
              <a:rPr lang="pt-PT" dirty="0" err="1"/>
              <a:t>Title</a:t>
            </a:r>
            <a:r>
              <a:rPr lang="pt-PT" dirty="0"/>
              <a:t> of </a:t>
            </a:r>
            <a:r>
              <a:rPr lang="pt-PT" dirty="0" err="1"/>
              <a:t>section</a:t>
            </a:r>
            <a:endParaRPr lang="pt-PT" dirty="0"/>
          </a:p>
        </p:txBody>
      </p:sp>
      <p:sp>
        <p:nvSpPr>
          <p:cNvPr id="4" name="Rectangle 3">
            <a:extLst>
              <a:ext uri="{FF2B5EF4-FFF2-40B4-BE49-F238E27FC236}">
                <a16:creationId xmlns:a16="http://schemas.microsoft.com/office/drawing/2014/main" id="{5A494663-59BB-45BE-A65F-43A0B7449D5B}"/>
              </a:ext>
            </a:extLst>
          </p:cNvPr>
          <p:cNvSpPr/>
          <p:nvPr userDrawn="1"/>
        </p:nvSpPr>
        <p:spPr>
          <a:xfrm>
            <a:off x="3621881" y="5600700"/>
            <a:ext cx="6284119" cy="1257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9" name="Picture 8">
            <a:extLst>
              <a:ext uri="{FF2B5EF4-FFF2-40B4-BE49-F238E27FC236}">
                <a16:creationId xmlns:a16="http://schemas.microsoft.com/office/drawing/2014/main" id="{95FE0DFA-AAF0-4C16-80B1-61695DBB00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152503" cy="1498600"/>
          </a:xfrm>
          <a:prstGeom prst="rect">
            <a:avLst/>
          </a:prstGeom>
        </p:spPr>
      </p:pic>
    </p:spTree>
    <p:extLst>
      <p:ext uri="{BB962C8B-B14F-4D97-AF65-F5344CB8AC3E}">
        <p14:creationId xmlns:p14="http://schemas.microsoft.com/office/powerpoint/2010/main" val="211668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13A10F-0FBD-45A5-A3D4-64361A58D329}"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5103D5-DBE5-4202-8036-570937745E85}" type="slidenum">
              <a:rPr lang="en-GB" smtClean="0"/>
              <a:t>‹#›</a:t>
            </a:fld>
            <a:endParaRPr lang="en-GB"/>
          </a:p>
        </p:txBody>
      </p:sp>
    </p:spTree>
    <p:extLst>
      <p:ext uri="{BB962C8B-B14F-4D97-AF65-F5344CB8AC3E}">
        <p14:creationId xmlns:p14="http://schemas.microsoft.com/office/powerpoint/2010/main" val="164716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13A10F-0FBD-45A5-A3D4-64361A58D329}"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5103D5-DBE5-4202-8036-570937745E85}" type="slidenum">
              <a:rPr lang="en-GB" smtClean="0"/>
              <a:t>‹#›</a:t>
            </a:fld>
            <a:endParaRPr lang="en-GB"/>
          </a:p>
        </p:txBody>
      </p:sp>
    </p:spTree>
    <p:extLst>
      <p:ext uri="{BB962C8B-B14F-4D97-AF65-F5344CB8AC3E}">
        <p14:creationId xmlns:p14="http://schemas.microsoft.com/office/powerpoint/2010/main" val="1301353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13A10F-0FBD-45A5-A3D4-64361A58D329}" type="datetimeFigureOut">
              <a:rPr lang="en-GB" smtClean="0"/>
              <a:t>31/01/2022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5103D5-DBE5-4202-8036-570937745E85}" type="slidenum">
              <a:rPr lang="en-GB" smtClean="0"/>
              <a:t>‹#›</a:t>
            </a:fld>
            <a:endParaRPr lang="en-GB"/>
          </a:p>
        </p:txBody>
      </p:sp>
    </p:spTree>
    <p:extLst>
      <p:ext uri="{BB962C8B-B14F-4D97-AF65-F5344CB8AC3E}">
        <p14:creationId xmlns:p14="http://schemas.microsoft.com/office/powerpoint/2010/main" val="1048717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13A10F-0FBD-45A5-A3D4-64361A58D329}" type="datetimeFigureOut">
              <a:rPr lang="en-GB" smtClean="0"/>
              <a:t>31/01/2022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15103D5-DBE5-4202-8036-570937745E85}" type="slidenum">
              <a:rPr lang="en-GB" smtClean="0"/>
              <a:t>‹#›</a:t>
            </a:fld>
            <a:endParaRPr lang="en-GB"/>
          </a:p>
        </p:txBody>
      </p:sp>
    </p:spTree>
    <p:extLst>
      <p:ext uri="{BB962C8B-B14F-4D97-AF65-F5344CB8AC3E}">
        <p14:creationId xmlns:p14="http://schemas.microsoft.com/office/powerpoint/2010/main" val="272255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13A10F-0FBD-45A5-A3D4-64361A58D329}" type="datetimeFigureOut">
              <a:rPr lang="en-GB" smtClean="0"/>
              <a:t>31/01/2022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15103D5-DBE5-4202-8036-570937745E85}" type="slidenum">
              <a:rPr lang="en-GB" smtClean="0"/>
              <a:t>‹#›</a:t>
            </a:fld>
            <a:endParaRPr lang="en-GB"/>
          </a:p>
        </p:txBody>
      </p:sp>
    </p:spTree>
    <p:extLst>
      <p:ext uri="{BB962C8B-B14F-4D97-AF65-F5344CB8AC3E}">
        <p14:creationId xmlns:p14="http://schemas.microsoft.com/office/powerpoint/2010/main" val="99096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13A10F-0FBD-45A5-A3D4-64361A58D329}" type="datetimeFigureOut">
              <a:rPr lang="en-GB" smtClean="0"/>
              <a:t>31/01/2022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15103D5-DBE5-4202-8036-570937745E85}" type="slidenum">
              <a:rPr lang="en-GB" smtClean="0"/>
              <a:t>‹#›</a:t>
            </a:fld>
            <a:endParaRPr lang="en-GB"/>
          </a:p>
        </p:txBody>
      </p:sp>
    </p:spTree>
    <p:extLst>
      <p:ext uri="{BB962C8B-B14F-4D97-AF65-F5344CB8AC3E}">
        <p14:creationId xmlns:p14="http://schemas.microsoft.com/office/powerpoint/2010/main" val="4267033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13A10F-0FBD-45A5-A3D4-64361A58D329}" type="datetimeFigureOut">
              <a:rPr lang="en-GB" smtClean="0"/>
              <a:t>31/01/2022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5103D5-DBE5-4202-8036-570937745E85}" type="slidenum">
              <a:rPr lang="en-GB" smtClean="0"/>
              <a:t>‹#›</a:t>
            </a:fld>
            <a:endParaRPr lang="en-GB"/>
          </a:p>
        </p:txBody>
      </p:sp>
    </p:spTree>
    <p:extLst>
      <p:ext uri="{BB962C8B-B14F-4D97-AF65-F5344CB8AC3E}">
        <p14:creationId xmlns:p14="http://schemas.microsoft.com/office/powerpoint/2010/main" val="2718677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13A10F-0FBD-45A5-A3D4-64361A58D329}" type="datetimeFigureOut">
              <a:rPr lang="en-GB" smtClean="0"/>
              <a:t>31/01/2022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5103D5-DBE5-4202-8036-570937745E85}" type="slidenum">
              <a:rPr lang="en-GB" smtClean="0"/>
              <a:t>‹#›</a:t>
            </a:fld>
            <a:endParaRPr lang="en-GB"/>
          </a:p>
        </p:txBody>
      </p:sp>
    </p:spTree>
    <p:extLst>
      <p:ext uri="{BB962C8B-B14F-4D97-AF65-F5344CB8AC3E}">
        <p14:creationId xmlns:p14="http://schemas.microsoft.com/office/powerpoint/2010/main" val="3038696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13A10F-0FBD-45A5-A3D4-64361A58D329}" type="datetimeFigureOut">
              <a:rPr lang="en-GB" smtClean="0"/>
              <a:t>31/01/2022</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103D5-DBE5-4202-8036-570937745E85}" type="slidenum">
              <a:rPr lang="en-GB" smtClean="0"/>
              <a:t>‹#›</a:t>
            </a:fld>
            <a:endParaRPr lang="en-GB"/>
          </a:p>
        </p:txBody>
      </p:sp>
    </p:spTree>
    <p:extLst>
      <p:ext uri="{BB962C8B-B14F-4D97-AF65-F5344CB8AC3E}">
        <p14:creationId xmlns:p14="http://schemas.microsoft.com/office/powerpoint/2010/main" val="10404254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46.jpeg"/><Relationship Id="rId7" Type="http://schemas.openxmlformats.org/officeDocument/2006/relationships/image" Target="../media/image39.pn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15.png"/><Relationship Id="rId10" Type="http://schemas.openxmlformats.org/officeDocument/2006/relationships/image" Target="../media/image42.svg"/><Relationship Id="rId4" Type="http://schemas.openxmlformats.org/officeDocument/2006/relationships/image" Target="../media/image47.png"/><Relationship Id="rId9"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5.png"/><Relationship Id="rId7" Type="http://schemas.openxmlformats.org/officeDocument/2006/relationships/image" Target="../media/image40.sv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51.jpeg"/><Relationship Id="rId4" Type="http://schemas.openxmlformats.org/officeDocument/2006/relationships/image" Target="../media/image50.jpeg"/><Relationship Id="rId9" Type="http://schemas.openxmlformats.org/officeDocument/2006/relationships/image" Target="../media/image42.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notesSlide" Target="../notesSlides/notesSlide9.xml"/><Relationship Id="rId7"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 Id="rId9" Type="http://schemas.openxmlformats.org/officeDocument/2006/relationships/image" Target="../media/image5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15.png"/><Relationship Id="rId7" Type="http://schemas.openxmlformats.org/officeDocument/2006/relationships/image" Target="../media/image61.pn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4.png"/><Relationship Id="rId7" Type="http://schemas.openxmlformats.org/officeDocument/2006/relationships/image" Target="../media/image67.jpeg"/><Relationship Id="rId12" Type="http://schemas.openxmlformats.org/officeDocument/2006/relationships/image" Target="../media/image72.jpeg"/><Relationship Id="rId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71.jpeg"/><Relationship Id="rId5" Type="http://schemas.openxmlformats.org/officeDocument/2006/relationships/image" Target="../media/image66.jpeg"/><Relationship Id="rId10" Type="http://schemas.openxmlformats.org/officeDocument/2006/relationships/image" Target="../media/image70.png"/><Relationship Id="rId4" Type="http://schemas.openxmlformats.org/officeDocument/2006/relationships/image" Target="../media/image65.jpeg"/><Relationship Id="rId9" Type="http://schemas.openxmlformats.org/officeDocument/2006/relationships/image" Target="../media/image69.jpe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eg"/><Relationship Id="rId11" Type="http://schemas.microsoft.com/office/2007/relationships/hdphoto" Target="../media/hdphoto1.wdp"/><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9.jpeg"/><Relationship Id="rId11" Type="http://schemas.openxmlformats.org/officeDocument/2006/relationships/image" Target="../media/image15.pn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07EEAA3-5DB5-46F5-BA92-02CDBC2F08DB}"/>
              </a:ext>
            </a:extLst>
          </p:cNvPr>
          <p:cNvSpPr>
            <a:spLocks noGrp="1"/>
          </p:cNvSpPr>
          <p:nvPr>
            <p:ph type="ctrTitle"/>
          </p:nvPr>
        </p:nvSpPr>
        <p:spPr>
          <a:xfrm>
            <a:off x="5844339" y="2003729"/>
            <a:ext cx="3936089" cy="545357"/>
          </a:xfrm>
        </p:spPr>
        <p:txBody>
          <a:bodyPr/>
          <a:lstStyle/>
          <a:p>
            <a:pPr algn="ctr"/>
            <a:r>
              <a:rPr lang="pt-PT" dirty="0">
                <a:solidFill>
                  <a:srgbClr val="4A65D8"/>
                </a:solidFill>
              </a:rPr>
              <a:t>Carbon neutral</a:t>
            </a:r>
            <a:endParaRPr lang="en-US" dirty="0">
              <a:solidFill>
                <a:srgbClr val="4A65D8"/>
              </a:solidFill>
            </a:endParaRPr>
          </a:p>
        </p:txBody>
      </p:sp>
      <p:sp>
        <p:nvSpPr>
          <p:cNvPr id="7" name="Subtítulo 6">
            <a:extLst>
              <a:ext uri="{FF2B5EF4-FFF2-40B4-BE49-F238E27FC236}">
                <a16:creationId xmlns:a16="http://schemas.microsoft.com/office/drawing/2014/main" id="{70AD473C-5E8D-41BA-BFCA-7CDE07F32F70}"/>
              </a:ext>
            </a:extLst>
          </p:cNvPr>
          <p:cNvSpPr>
            <a:spLocks noGrp="1"/>
          </p:cNvSpPr>
          <p:nvPr>
            <p:ph type="subTitle" idx="1"/>
          </p:nvPr>
        </p:nvSpPr>
        <p:spPr/>
        <p:txBody>
          <a:bodyPr/>
          <a:lstStyle/>
          <a:p>
            <a:r>
              <a:rPr lang="pt-PT" dirty="0">
                <a:solidFill>
                  <a:srgbClr val="4A65D8"/>
                </a:solidFill>
              </a:rPr>
              <a:t>For </a:t>
            </a:r>
            <a:r>
              <a:rPr lang="pt-PT" dirty="0" err="1">
                <a:solidFill>
                  <a:srgbClr val="4A65D8"/>
                </a:solidFill>
              </a:rPr>
              <a:t>Students</a:t>
            </a:r>
            <a:endParaRPr lang="en-US" dirty="0">
              <a:solidFill>
                <a:srgbClr val="4A65D8"/>
              </a:solidFill>
            </a:endParaRPr>
          </a:p>
        </p:txBody>
      </p:sp>
      <p:pic>
        <p:nvPicPr>
          <p:cNvPr id="3" name="Picture 2" descr="A crowd of people holding signs and flags&#10;&#10;Description automatically generated with low confidence">
            <a:extLst>
              <a:ext uri="{FF2B5EF4-FFF2-40B4-BE49-F238E27FC236}">
                <a16:creationId xmlns:a16="http://schemas.microsoft.com/office/drawing/2014/main" id="{88ADECDB-E283-4804-B39B-42D0806A0D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3687"/>
          <a:stretch/>
        </p:blipFill>
        <p:spPr>
          <a:xfrm>
            <a:off x="1619884" y="3316638"/>
            <a:ext cx="3134996" cy="2738721"/>
          </a:xfrm>
          <a:prstGeom prst="rect">
            <a:avLst/>
          </a:prstGeom>
        </p:spPr>
      </p:pic>
    </p:spTree>
    <p:extLst>
      <p:ext uri="{BB962C8B-B14F-4D97-AF65-F5344CB8AC3E}">
        <p14:creationId xmlns:p14="http://schemas.microsoft.com/office/powerpoint/2010/main" val="1930654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E72C07EE-3BB0-4F3E-833A-A624F1E03782}"/>
              </a:ext>
            </a:extLst>
          </p:cNvPr>
          <p:cNvSpPr>
            <a:spLocks noGrp="1"/>
          </p:cNvSpPr>
          <p:nvPr>
            <p:ph type="body" sz="quarter" idx="13"/>
          </p:nvPr>
        </p:nvSpPr>
        <p:spPr/>
        <p:txBody>
          <a:bodyPr/>
          <a:lstStyle/>
          <a:p>
            <a:pPr marL="417909" indent="-417909">
              <a:buClr>
                <a:srgbClr val="5AF8BE"/>
              </a:buClr>
              <a:buFont typeface="+mj-lt"/>
              <a:buAutoNum type="arabicPeriod"/>
            </a:pPr>
            <a:r>
              <a:rPr lang="pt-PT" dirty="0"/>
              <a:t>SS1: Game cards</a:t>
            </a:r>
          </a:p>
          <a:p>
            <a:pPr marL="417909" indent="-417909">
              <a:buClr>
                <a:srgbClr val="5AF8BE"/>
              </a:buClr>
              <a:buFont typeface="+mj-lt"/>
              <a:buAutoNum type="arabicPeriod"/>
            </a:pPr>
            <a:r>
              <a:rPr lang="pt-PT" dirty="0"/>
              <a:t>SS2: Game rules</a:t>
            </a:r>
          </a:p>
          <a:p>
            <a:pPr marL="417909" indent="-417909">
              <a:buClr>
                <a:srgbClr val="5AF8BE"/>
              </a:buClr>
              <a:buFont typeface="+mj-lt"/>
              <a:buAutoNum type="arabicPeriod"/>
            </a:pPr>
            <a:r>
              <a:rPr lang="pt-PT" dirty="0"/>
              <a:t>SS3: Game of consequences board</a:t>
            </a:r>
          </a:p>
          <a:p>
            <a:pPr marL="417909" indent="-417909">
              <a:buClr>
                <a:srgbClr val="5AF8BE"/>
              </a:buClr>
              <a:buFont typeface="+mj-lt"/>
              <a:buAutoNum type="arabicPeriod"/>
            </a:pPr>
            <a:r>
              <a:rPr lang="pt-PT" dirty="0"/>
              <a:t>SS4: Problem: Transport</a:t>
            </a:r>
          </a:p>
          <a:p>
            <a:pPr marL="417909" indent="-417909">
              <a:buClr>
                <a:srgbClr val="5AF8BE"/>
              </a:buClr>
              <a:buFont typeface="+mj-lt"/>
              <a:buAutoNum type="arabicPeriod"/>
            </a:pPr>
            <a:r>
              <a:rPr lang="pt-PT" dirty="0"/>
              <a:t>SS5: Problem: Electricity</a:t>
            </a:r>
          </a:p>
          <a:p>
            <a:pPr marL="417909" indent="-417909">
              <a:buClr>
                <a:srgbClr val="5AF8BE"/>
              </a:buClr>
              <a:buFont typeface="+mj-lt"/>
              <a:buAutoNum type="arabicPeriod"/>
            </a:pPr>
            <a:r>
              <a:rPr lang="pt-PT" dirty="0"/>
              <a:t>SS6: Problem: Waste</a:t>
            </a:r>
          </a:p>
        </p:txBody>
      </p:sp>
      <p:sp>
        <p:nvSpPr>
          <p:cNvPr id="3" name="Marcador de Posição do Texto 2">
            <a:extLst>
              <a:ext uri="{FF2B5EF4-FFF2-40B4-BE49-F238E27FC236}">
                <a16:creationId xmlns:a16="http://schemas.microsoft.com/office/drawing/2014/main" id="{6AEBB977-D3BB-4ECA-8DF3-13F84D474B35}"/>
              </a:ext>
            </a:extLst>
          </p:cNvPr>
          <p:cNvSpPr>
            <a:spLocks noGrp="1"/>
          </p:cNvSpPr>
          <p:nvPr>
            <p:ph type="body" sz="quarter" idx="14"/>
          </p:nvPr>
        </p:nvSpPr>
        <p:spPr/>
        <p:txBody>
          <a:bodyPr>
            <a:normAutofit lnSpcReduction="10000"/>
          </a:bodyPr>
          <a:lstStyle/>
          <a:p>
            <a:r>
              <a:rPr lang="pt-PT" dirty="0"/>
              <a:t>Index</a:t>
            </a:r>
          </a:p>
        </p:txBody>
      </p:sp>
    </p:spTree>
    <p:extLst>
      <p:ext uri="{BB962C8B-B14F-4D97-AF65-F5344CB8AC3E}">
        <p14:creationId xmlns:p14="http://schemas.microsoft.com/office/powerpoint/2010/main" val="2163022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43BC3D-8101-4040-B565-49525E0CDB47}"/>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352881" y="6630322"/>
            <a:ext cx="1324518" cy="174220"/>
          </a:xfrm>
          <a:prstGeom prst="rect">
            <a:avLst/>
          </a:prstGeom>
        </p:spPr>
      </p:pic>
      <p:sp>
        <p:nvSpPr>
          <p:cNvPr id="7" name="Rectangle 6">
            <a:extLst>
              <a:ext uri="{FF2B5EF4-FFF2-40B4-BE49-F238E27FC236}">
                <a16:creationId xmlns:a16="http://schemas.microsoft.com/office/drawing/2014/main" id="{2CD52404-E68F-4BA0-9200-6D686102080F}"/>
              </a:ext>
            </a:extLst>
          </p:cNvPr>
          <p:cNvSpPr/>
          <p:nvPr/>
        </p:nvSpPr>
        <p:spPr>
          <a:xfrm>
            <a:off x="228600" y="83295"/>
            <a:ext cx="9448800" cy="6518472"/>
          </a:xfrm>
          <a:prstGeom prst="rect">
            <a:avLst/>
          </a:prstGeom>
          <a:noFill/>
          <a:ln w="19050">
            <a:solidFill>
              <a:srgbClr val="4B6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sp>
        <p:nvSpPr>
          <p:cNvPr id="9" name="Rectangle 8">
            <a:extLst>
              <a:ext uri="{FF2B5EF4-FFF2-40B4-BE49-F238E27FC236}">
                <a16:creationId xmlns:a16="http://schemas.microsoft.com/office/drawing/2014/main" id="{CF7F5F99-3564-4C9A-85EE-57708C62DB08}"/>
              </a:ext>
            </a:extLst>
          </p:cNvPr>
          <p:cNvSpPr/>
          <p:nvPr/>
        </p:nvSpPr>
        <p:spPr>
          <a:xfrm>
            <a:off x="651570" y="1559843"/>
            <a:ext cx="1440000" cy="1440000"/>
          </a:xfrm>
          <a:prstGeom prst="rect">
            <a:avLst/>
          </a:prstGeom>
          <a:noFill/>
          <a:ln w="19050">
            <a:solidFill>
              <a:srgbClr val="0AE0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3EFED5D8-08FF-4E1B-AB3E-AC2DAFFEE2BA}"/>
              </a:ext>
            </a:extLst>
          </p:cNvPr>
          <p:cNvSpPr/>
          <p:nvPr/>
        </p:nvSpPr>
        <p:spPr>
          <a:xfrm>
            <a:off x="2091730" y="1559843"/>
            <a:ext cx="1440000" cy="1440000"/>
          </a:xfrm>
          <a:prstGeom prst="rect">
            <a:avLst/>
          </a:prstGeom>
          <a:noFill/>
          <a:ln w="19050">
            <a:solidFill>
              <a:srgbClr val="0AE0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F498F16-97EC-44CE-B2BC-41962015CA4C}"/>
              </a:ext>
            </a:extLst>
          </p:cNvPr>
          <p:cNvSpPr/>
          <p:nvPr/>
        </p:nvSpPr>
        <p:spPr>
          <a:xfrm>
            <a:off x="3532050" y="1559843"/>
            <a:ext cx="1440000" cy="1440000"/>
          </a:xfrm>
          <a:prstGeom prst="rect">
            <a:avLst/>
          </a:prstGeom>
          <a:noFill/>
          <a:ln w="19050">
            <a:solidFill>
              <a:srgbClr val="0AE0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32132FC3-E8EA-49E4-9595-348CA3F306C7}"/>
              </a:ext>
            </a:extLst>
          </p:cNvPr>
          <p:cNvSpPr/>
          <p:nvPr/>
        </p:nvSpPr>
        <p:spPr>
          <a:xfrm>
            <a:off x="4972050" y="1559843"/>
            <a:ext cx="1440000" cy="1440000"/>
          </a:xfrm>
          <a:prstGeom prst="rect">
            <a:avLst/>
          </a:prstGeom>
          <a:noFill/>
          <a:ln w="19050">
            <a:solidFill>
              <a:srgbClr val="0AE0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226CB8D-1162-4FFC-9ECD-49ACD9BFEB7E}"/>
              </a:ext>
            </a:extLst>
          </p:cNvPr>
          <p:cNvSpPr/>
          <p:nvPr/>
        </p:nvSpPr>
        <p:spPr>
          <a:xfrm>
            <a:off x="6412210" y="1559843"/>
            <a:ext cx="1440000" cy="1440000"/>
          </a:xfrm>
          <a:prstGeom prst="rect">
            <a:avLst/>
          </a:prstGeom>
          <a:noFill/>
          <a:ln w="19050">
            <a:solidFill>
              <a:srgbClr val="0AE0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CB2EBBF-9C8A-47A2-8249-7E4F27C6CE2C}"/>
              </a:ext>
            </a:extLst>
          </p:cNvPr>
          <p:cNvSpPr/>
          <p:nvPr/>
        </p:nvSpPr>
        <p:spPr>
          <a:xfrm>
            <a:off x="651570" y="3000003"/>
            <a:ext cx="1440000" cy="1440000"/>
          </a:xfrm>
          <a:prstGeom prst="rect">
            <a:avLst/>
          </a:prstGeom>
          <a:noFill/>
          <a:ln w="19050">
            <a:solidFill>
              <a:srgbClr val="0AE0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13AC06A-F8ED-4051-9E29-38601DA3230B}"/>
              </a:ext>
            </a:extLst>
          </p:cNvPr>
          <p:cNvSpPr/>
          <p:nvPr/>
        </p:nvSpPr>
        <p:spPr>
          <a:xfrm>
            <a:off x="2091730" y="3000003"/>
            <a:ext cx="1440000" cy="1440000"/>
          </a:xfrm>
          <a:prstGeom prst="rect">
            <a:avLst/>
          </a:prstGeom>
          <a:noFill/>
          <a:ln w="19050">
            <a:solidFill>
              <a:srgbClr val="0AE0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04DE256-687B-440E-9278-FEBC31023262}"/>
              </a:ext>
            </a:extLst>
          </p:cNvPr>
          <p:cNvSpPr/>
          <p:nvPr/>
        </p:nvSpPr>
        <p:spPr>
          <a:xfrm>
            <a:off x="3532050" y="3000003"/>
            <a:ext cx="1440000" cy="1440000"/>
          </a:xfrm>
          <a:prstGeom prst="rect">
            <a:avLst/>
          </a:prstGeom>
          <a:noFill/>
          <a:ln w="19050">
            <a:solidFill>
              <a:srgbClr val="0AE0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9F1B4A68-8F91-4E8C-833B-5BB778C11A84}"/>
              </a:ext>
            </a:extLst>
          </p:cNvPr>
          <p:cNvSpPr/>
          <p:nvPr/>
        </p:nvSpPr>
        <p:spPr>
          <a:xfrm>
            <a:off x="4972050" y="3000003"/>
            <a:ext cx="1440000" cy="1440000"/>
          </a:xfrm>
          <a:prstGeom prst="rect">
            <a:avLst/>
          </a:prstGeom>
          <a:noFill/>
          <a:ln w="19050">
            <a:solidFill>
              <a:srgbClr val="0AE0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87B784ED-E34F-45A9-B3B0-9FC772D8B824}"/>
              </a:ext>
            </a:extLst>
          </p:cNvPr>
          <p:cNvSpPr/>
          <p:nvPr/>
        </p:nvSpPr>
        <p:spPr>
          <a:xfrm>
            <a:off x="6412210" y="3000003"/>
            <a:ext cx="1440000" cy="1440000"/>
          </a:xfrm>
          <a:prstGeom prst="rect">
            <a:avLst/>
          </a:prstGeom>
          <a:noFill/>
          <a:ln w="19050">
            <a:solidFill>
              <a:srgbClr val="0AE0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182C4EB-E04F-4D7D-821E-E3C9DFA2B82B}"/>
              </a:ext>
            </a:extLst>
          </p:cNvPr>
          <p:cNvSpPr/>
          <p:nvPr/>
        </p:nvSpPr>
        <p:spPr>
          <a:xfrm>
            <a:off x="651570" y="4440163"/>
            <a:ext cx="1440000" cy="1440000"/>
          </a:xfrm>
          <a:prstGeom prst="rect">
            <a:avLst/>
          </a:prstGeom>
          <a:noFill/>
          <a:ln w="19050">
            <a:solidFill>
              <a:srgbClr val="0AE0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274C8F-C463-4671-AC8A-6A2C2ED8186A}"/>
              </a:ext>
            </a:extLst>
          </p:cNvPr>
          <p:cNvSpPr/>
          <p:nvPr/>
        </p:nvSpPr>
        <p:spPr>
          <a:xfrm>
            <a:off x="2091730" y="4440163"/>
            <a:ext cx="1440000" cy="1440000"/>
          </a:xfrm>
          <a:prstGeom prst="rect">
            <a:avLst/>
          </a:prstGeom>
          <a:noFill/>
          <a:ln w="19050">
            <a:solidFill>
              <a:srgbClr val="0AE0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9BE8C49F-1A9D-47C0-B6EA-7DCE130EA003}"/>
              </a:ext>
            </a:extLst>
          </p:cNvPr>
          <p:cNvSpPr/>
          <p:nvPr/>
        </p:nvSpPr>
        <p:spPr>
          <a:xfrm>
            <a:off x="3532050" y="4440163"/>
            <a:ext cx="1440000" cy="1440000"/>
          </a:xfrm>
          <a:prstGeom prst="rect">
            <a:avLst/>
          </a:prstGeom>
          <a:noFill/>
          <a:ln w="19050">
            <a:solidFill>
              <a:srgbClr val="0AE0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3B74BB26-D3DF-407D-9F83-48947042CD08}"/>
              </a:ext>
            </a:extLst>
          </p:cNvPr>
          <p:cNvSpPr/>
          <p:nvPr/>
        </p:nvSpPr>
        <p:spPr>
          <a:xfrm>
            <a:off x="4972050" y="4440163"/>
            <a:ext cx="1440000" cy="1440000"/>
          </a:xfrm>
          <a:prstGeom prst="rect">
            <a:avLst/>
          </a:prstGeom>
          <a:noFill/>
          <a:ln w="19050">
            <a:solidFill>
              <a:srgbClr val="0AE0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15AFD33-158A-493D-B461-90A7512CC343}"/>
              </a:ext>
            </a:extLst>
          </p:cNvPr>
          <p:cNvSpPr/>
          <p:nvPr/>
        </p:nvSpPr>
        <p:spPr>
          <a:xfrm>
            <a:off x="6412210" y="4440163"/>
            <a:ext cx="1440000" cy="1440000"/>
          </a:xfrm>
          <a:prstGeom prst="rect">
            <a:avLst/>
          </a:prstGeom>
          <a:noFill/>
          <a:ln w="19050">
            <a:solidFill>
              <a:srgbClr val="0AE0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Process 23">
            <a:extLst>
              <a:ext uri="{FF2B5EF4-FFF2-40B4-BE49-F238E27FC236}">
                <a16:creationId xmlns:a16="http://schemas.microsoft.com/office/drawing/2014/main" id="{C626ECA2-285D-4126-852F-63BD3FC87501}"/>
              </a:ext>
            </a:extLst>
          </p:cNvPr>
          <p:cNvSpPr/>
          <p:nvPr/>
        </p:nvSpPr>
        <p:spPr>
          <a:xfrm>
            <a:off x="7852370" y="1559843"/>
            <a:ext cx="1440000" cy="4320480"/>
          </a:xfrm>
          <a:prstGeom prst="flowChartProcess">
            <a:avLst/>
          </a:prstGeom>
          <a:noFill/>
          <a:ln w="19050">
            <a:solidFill>
              <a:srgbClr val="0AE0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20F30B87-567D-4645-B256-21D2D4129C67}"/>
              </a:ext>
            </a:extLst>
          </p:cNvPr>
          <p:cNvSpPr txBox="1"/>
          <p:nvPr/>
        </p:nvSpPr>
        <p:spPr>
          <a:xfrm>
            <a:off x="9157191" y="86956"/>
            <a:ext cx="1184579" cy="338554"/>
          </a:xfrm>
          <a:prstGeom prst="rect">
            <a:avLst/>
          </a:prstGeom>
          <a:noFill/>
        </p:spPr>
        <p:txBody>
          <a:bodyPr wrap="square" rtlCol="0">
            <a:spAutoFit/>
          </a:bodyPr>
          <a:lstStyle/>
          <a:p>
            <a:r>
              <a:rPr lang="en-US" sz="1600" b="1" dirty="0">
                <a:latin typeface="Century Gothic" panose="020B0502020202020204" pitchFamily="34" charset="0"/>
              </a:rPr>
              <a:t>SS1</a:t>
            </a:r>
            <a:endParaRPr lang="en-GB" sz="1600" b="1" dirty="0">
              <a:latin typeface="Century Gothic" panose="020B0502020202020204" pitchFamily="34" charset="0"/>
            </a:endParaRPr>
          </a:p>
        </p:txBody>
      </p:sp>
      <p:sp>
        <p:nvSpPr>
          <p:cNvPr id="26" name="TextBox 25">
            <a:extLst>
              <a:ext uri="{FF2B5EF4-FFF2-40B4-BE49-F238E27FC236}">
                <a16:creationId xmlns:a16="http://schemas.microsoft.com/office/drawing/2014/main" id="{02D0F2E8-1EFD-4CEA-A685-9800A69481BF}"/>
              </a:ext>
            </a:extLst>
          </p:cNvPr>
          <p:cNvSpPr txBox="1"/>
          <p:nvPr/>
        </p:nvSpPr>
        <p:spPr>
          <a:xfrm>
            <a:off x="294140" y="54740"/>
            <a:ext cx="7915820" cy="461665"/>
          </a:xfrm>
          <a:prstGeom prst="rect">
            <a:avLst/>
          </a:prstGeom>
          <a:noFill/>
        </p:spPr>
        <p:txBody>
          <a:bodyPr wrap="square" rtlCol="0">
            <a:spAutoFit/>
          </a:bodyPr>
          <a:lstStyle/>
          <a:p>
            <a:r>
              <a:rPr lang="en-GB" sz="2400" b="1" dirty="0"/>
              <a:t>Game cards</a:t>
            </a:r>
          </a:p>
        </p:txBody>
      </p:sp>
    </p:spTree>
    <p:extLst>
      <p:ext uri="{BB962C8B-B14F-4D97-AF65-F5344CB8AC3E}">
        <p14:creationId xmlns:p14="http://schemas.microsoft.com/office/powerpoint/2010/main" val="600800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AEB55D-314C-40C0-84C2-0870A9C9B268}"/>
              </a:ext>
            </a:extLst>
          </p:cNvPr>
          <p:cNvSpPr txBox="1"/>
          <p:nvPr/>
        </p:nvSpPr>
        <p:spPr>
          <a:xfrm>
            <a:off x="5124450" y="2924944"/>
            <a:ext cx="4392488" cy="3123932"/>
          </a:xfrm>
          <a:prstGeom prst="rect">
            <a:avLst/>
          </a:prstGeom>
          <a:noFill/>
        </p:spPr>
        <p:txBody>
          <a:bodyPr wrap="square" rtlCol="0">
            <a:spAutoFit/>
          </a:bodyPr>
          <a:lstStyle/>
          <a:p>
            <a:pPr marL="228600" indent="-228600">
              <a:spcBef>
                <a:spcPts val="600"/>
              </a:spcBef>
            </a:pPr>
            <a:r>
              <a:rPr lang="en-GB" sz="1400" b="1" dirty="0">
                <a:solidFill>
                  <a:srgbClr val="0AE094"/>
                </a:solidFill>
                <a:latin typeface="Century Gothic" pitchFamily="34" charset="0"/>
              </a:rPr>
              <a:t>4</a:t>
            </a:r>
            <a:r>
              <a:rPr lang="en-GB" sz="1400" dirty="0">
                <a:latin typeface="Century Gothic" pitchFamily="34" charset="0"/>
              </a:rPr>
              <a:t>	Now, you must fill up the boxes marked with a 2 only.  These are consequences </a:t>
            </a:r>
            <a:br>
              <a:rPr lang="en-GB" sz="1400" dirty="0">
                <a:latin typeface="Century Gothic" pitchFamily="34" charset="0"/>
              </a:rPr>
            </a:br>
            <a:r>
              <a:rPr lang="en-GB" sz="1400" dirty="0">
                <a:latin typeface="Century Gothic" pitchFamily="34" charset="0"/>
              </a:rPr>
              <a:t>of the suggestions in the ‘1’ boxes.</a:t>
            </a:r>
            <a:endParaRPr lang="en-GB" sz="1400" b="1" dirty="0">
              <a:solidFill>
                <a:srgbClr val="C00000"/>
              </a:solidFill>
              <a:latin typeface="Century Gothic" pitchFamily="34" charset="0"/>
            </a:endParaRPr>
          </a:p>
          <a:p>
            <a:pPr marL="228600" indent="-228600">
              <a:spcBef>
                <a:spcPts val="600"/>
              </a:spcBef>
            </a:pPr>
            <a:r>
              <a:rPr lang="en-GB" sz="1400" b="1" dirty="0">
                <a:solidFill>
                  <a:srgbClr val="0AE094"/>
                </a:solidFill>
                <a:latin typeface="Century Gothic" pitchFamily="34" charset="0"/>
              </a:rPr>
              <a:t>5</a:t>
            </a:r>
            <a:r>
              <a:rPr lang="en-GB" sz="1400" dirty="0">
                <a:latin typeface="Century Gothic" pitchFamily="34" charset="0"/>
              </a:rPr>
              <a:t>	Continue until all the ‘2’ boxes are filled. Then move onto the ‘3’ boxes.</a:t>
            </a:r>
          </a:p>
          <a:p>
            <a:pPr marL="228600" indent="-228600">
              <a:spcBef>
                <a:spcPts val="600"/>
              </a:spcBef>
            </a:pPr>
            <a:r>
              <a:rPr lang="en-GB" sz="1400" b="1" dirty="0">
                <a:solidFill>
                  <a:srgbClr val="0AE094"/>
                </a:solidFill>
                <a:latin typeface="Century Gothic" pitchFamily="34" charset="0"/>
              </a:rPr>
              <a:t>6</a:t>
            </a:r>
            <a:r>
              <a:rPr lang="en-GB" sz="1400" dirty="0">
                <a:latin typeface="Century Gothic" pitchFamily="34" charset="0"/>
              </a:rPr>
              <a:t>	When all boxes are filled, go through each </a:t>
            </a:r>
            <a:br>
              <a:rPr lang="en-GB" sz="1400" dirty="0">
                <a:latin typeface="Century Gothic" pitchFamily="34" charset="0"/>
              </a:rPr>
            </a:br>
            <a:r>
              <a:rPr lang="en-GB" sz="1400" dirty="0">
                <a:latin typeface="Century Gothic" pitchFamily="34" charset="0"/>
              </a:rPr>
              <a:t>of the ‘2’ and ‘3’ boxes and decide if it is </a:t>
            </a:r>
            <a:br>
              <a:rPr lang="en-GB" sz="1400" dirty="0">
                <a:latin typeface="Century Gothic" pitchFamily="34" charset="0"/>
              </a:rPr>
            </a:br>
            <a:r>
              <a:rPr lang="en-GB" sz="1400" dirty="0">
                <a:latin typeface="Century Gothic" pitchFamily="34" charset="0"/>
              </a:rPr>
              <a:t>a negative or positive consequence </a:t>
            </a:r>
            <a:br>
              <a:rPr lang="en-GB" sz="1400" dirty="0">
                <a:latin typeface="Century Gothic" pitchFamily="34" charset="0"/>
              </a:rPr>
            </a:br>
            <a:r>
              <a:rPr lang="en-GB" sz="1400" dirty="0">
                <a:latin typeface="Century Gothic" pitchFamily="34" charset="0"/>
              </a:rPr>
              <a:t>(some might be both).  Mark all  the negative consequences with the red pen and positive with the green pen.</a:t>
            </a:r>
          </a:p>
          <a:p>
            <a:pPr marL="228600" indent="-228600">
              <a:spcBef>
                <a:spcPts val="600"/>
              </a:spcBef>
            </a:pPr>
            <a:r>
              <a:rPr lang="en-GB" sz="1400" b="1" dirty="0">
                <a:solidFill>
                  <a:srgbClr val="0AE094"/>
                </a:solidFill>
                <a:latin typeface="Century Gothic" pitchFamily="34" charset="0"/>
              </a:rPr>
              <a:t>7</a:t>
            </a:r>
            <a:r>
              <a:rPr lang="en-GB" sz="1400" dirty="0">
                <a:latin typeface="Century Gothic" pitchFamily="34" charset="0"/>
              </a:rPr>
              <a:t>	Then, count up how many consequences are negative and how many are positive.</a:t>
            </a:r>
          </a:p>
        </p:txBody>
      </p:sp>
      <p:sp>
        <p:nvSpPr>
          <p:cNvPr id="5" name="TextBox 4">
            <a:extLst>
              <a:ext uri="{FF2B5EF4-FFF2-40B4-BE49-F238E27FC236}">
                <a16:creationId xmlns:a16="http://schemas.microsoft.com/office/drawing/2014/main" id="{6EB1F220-7754-4DCB-B115-992A5D725655}"/>
              </a:ext>
            </a:extLst>
          </p:cNvPr>
          <p:cNvSpPr txBox="1"/>
          <p:nvPr/>
        </p:nvSpPr>
        <p:spPr>
          <a:xfrm>
            <a:off x="5652120" y="1268760"/>
            <a:ext cx="3024336" cy="830997"/>
          </a:xfrm>
          <a:prstGeom prst="rect">
            <a:avLst/>
          </a:prstGeom>
          <a:noFill/>
        </p:spPr>
        <p:txBody>
          <a:bodyPr wrap="square" rtlCol="0">
            <a:spAutoFit/>
          </a:bodyPr>
          <a:lstStyle/>
          <a:p>
            <a:r>
              <a:rPr lang="en-GB" sz="1600">
                <a:latin typeface="Century Gothic" pitchFamily="34" charset="0"/>
              </a:rPr>
              <a:t>A consequence is an action that has an effect that can be negative or positive</a:t>
            </a:r>
          </a:p>
        </p:txBody>
      </p:sp>
      <p:sp>
        <p:nvSpPr>
          <p:cNvPr id="8" name="TextBox 7">
            <a:extLst>
              <a:ext uri="{FF2B5EF4-FFF2-40B4-BE49-F238E27FC236}">
                <a16:creationId xmlns:a16="http://schemas.microsoft.com/office/drawing/2014/main" id="{20028C76-9F2A-4B1B-808E-96F58828368E}"/>
              </a:ext>
            </a:extLst>
          </p:cNvPr>
          <p:cNvSpPr txBox="1"/>
          <p:nvPr/>
        </p:nvSpPr>
        <p:spPr>
          <a:xfrm>
            <a:off x="323528" y="980728"/>
            <a:ext cx="1872208" cy="369332"/>
          </a:xfrm>
          <a:prstGeom prst="rect">
            <a:avLst/>
          </a:prstGeom>
          <a:noFill/>
        </p:spPr>
        <p:txBody>
          <a:bodyPr wrap="square" rtlCol="0">
            <a:spAutoFit/>
          </a:bodyPr>
          <a:lstStyle/>
          <a:p>
            <a:pPr>
              <a:spcBef>
                <a:spcPts val="1200"/>
              </a:spcBef>
            </a:pPr>
            <a:r>
              <a:rPr lang="en-GB" b="1">
                <a:latin typeface="Century Gothic" pitchFamily="34" charset="0"/>
              </a:rPr>
              <a:t>You will need:</a:t>
            </a:r>
            <a:endParaRPr lang="en-GB" sz="1400">
              <a:latin typeface="Century Gothic" pitchFamily="34" charset="0"/>
            </a:endParaRPr>
          </a:p>
        </p:txBody>
      </p:sp>
      <p:sp>
        <p:nvSpPr>
          <p:cNvPr id="9" name="TextBox 8">
            <a:extLst>
              <a:ext uri="{FF2B5EF4-FFF2-40B4-BE49-F238E27FC236}">
                <a16:creationId xmlns:a16="http://schemas.microsoft.com/office/drawing/2014/main" id="{1B0D7090-8094-4A7E-B54C-C68E7F52A2CA}"/>
              </a:ext>
            </a:extLst>
          </p:cNvPr>
          <p:cNvSpPr txBox="1"/>
          <p:nvPr/>
        </p:nvSpPr>
        <p:spPr>
          <a:xfrm>
            <a:off x="318725" y="2911150"/>
            <a:ext cx="4386939" cy="2970044"/>
          </a:xfrm>
          <a:prstGeom prst="rect">
            <a:avLst/>
          </a:prstGeom>
          <a:noFill/>
        </p:spPr>
        <p:txBody>
          <a:bodyPr wrap="square" rtlCol="0">
            <a:spAutoFit/>
          </a:bodyPr>
          <a:lstStyle/>
          <a:p>
            <a:r>
              <a:rPr lang="en-GB" b="1" dirty="0">
                <a:latin typeface="Century Gothic" pitchFamily="34" charset="0"/>
              </a:rPr>
              <a:t>Instructions</a:t>
            </a:r>
          </a:p>
          <a:p>
            <a:pPr marL="228600" indent="-228600">
              <a:spcBef>
                <a:spcPts val="600"/>
              </a:spcBef>
            </a:pPr>
            <a:r>
              <a:rPr lang="en-GB" sz="1400" b="1" dirty="0">
                <a:solidFill>
                  <a:srgbClr val="0AE094"/>
                </a:solidFill>
                <a:latin typeface="Century Gothic" pitchFamily="34" charset="0"/>
              </a:rPr>
              <a:t>1</a:t>
            </a:r>
            <a:r>
              <a:rPr lang="en-GB" sz="1400" dirty="0">
                <a:latin typeface="Century Gothic" pitchFamily="34" charset="0"/>
              </a:rPr>
              <a:t>	Write the action on the large card and place in the centre of the board.</a:t>
            </a:r>
          </a:p>
          <a:p>
            <a:pPr marL="228600" indent="-228600">
              <a:spcBef>
                <a:spcPts val="600"/>
              </a:spcBef>
            </a:pPr>
            <a:r>
              <a:rPr lang="en-GB" sz="1400" b="1" dirty="0">
                <a:solidFill>
                  <a:srgbClr val="0AE094"/>
                </a:solidFill>
                <a:latin typeface="Century Gothic" pitchFamily="34" charset="0"/>
              </a:rPr>
              <a:t>2</a:t>
            </a:r>
            <a:r>
              <a:rPr lang="en-GB" sz="1400" dirty="0">
                <a:latin typeface="Century Gothic" pitchFamily="34" charset="0"/>
              </a:rPr>
              <a:t>	Place the other cards in a pile.</a:t>
            </a:r>
          </a:p>
          <a:p>
            <a:pPr marL="228600" indent="-228600">
              <a:spcBef>
                <a:spcPts val="600"/>
              </a:spcBef>
            </a:pPr>
            <a:r>
              <a:rPr lang="en-GB" sz="1400" b="1" dirty="0">
                <a:solidFill>
                  <a:srgbClr val="0AE094"/>
                </a:solidFill>
                <a:latin typeface="Century Gothic" pitchFamily="34" charset="0"/>
              </a:rPr>
              <a:t>3</a:t>
            </a:r>
            <a:r>
              <a:rPr lang="en-GB" sz="1400" dirty="0">
                <a:latin typeface="Century Gothic" pitchFamily="34" charset="0"/>
              </a:rPr>
              <a:t>	The first player thinks of one consequence of the action and shares it with the other players. If they agree that it is a consequence then the player takes a small card from the pile and writes on the consequence along with their initials. This is placed on one of the boxes marked with a 1. Take it in turns so all the ‘1’ boxes are filled up.</a:t>
            </a:r>
          </a:p>
        </p:txBody>
      </p:sp>
      <p:grpSp>
        <p:nvGrpSpPr>
          <p:cNvPr id="10" name="Group 9">
            <a:extLst>
              <a:ext uri="{FF2B5EF4-FFF2-40B4-BE49-F238E27FC236}">
                <a16:creationId xmlns:a16="http://schemas.microsoft.com/office/drawing/2014/main" id="{8CA48BE2-7F9A-42AC-9D1E-07CFB384242D}"/>
              </a:ext>
            </a:extLst>
          </p:cNvPr>
          <p:cNvGrpSpPr/>
          <p:nvPr/>
        </p:nvGrpSpPr>
        <p:grpSpPr>
          <a:xfrm>
            <a:off x="441535" y="1842429"/>
            <a:ext cx="2538327" cy="307777"/>
            <a:chOff x="449497" y="1609055"/>
            <a:chExt cx="2538327" cy="307777"/>
          </a:xfrm>
        </p:grpSpPr>
        <p:sp>
          <p:nvSpPr>
            <p:cNvPr id="11" name="Rectangle 10">
              <a:extLst>
                <a:ext uri="{FF2B5EF4-FFF2-40B4-BE49-F238E27FC236}">
                  <a16:creationId xmlns:a16="http://schemas.microsoft.com/office/drawing/2014/main" id="{0E8A6200-66C4-4E5D-86B9-510CCE17446E}"/>
                </a:ext>
              </a:extLst>
            </p:cNvPr>
            <p:cNvSpPr/>
            <p:nvPr/>
          </p:nvSpPr>
          <p:spPr>
            <a:xfrm flipH="1">
              <a:off x="467544" y="1628800"/>
              <a:ext cx="2520280" cy="288032"/>
            </a:xfrm>
            <a:prstGeom prst="rect">
              <a:avLst/>
            </a:prstGeom>
            <a:noFill/>
            <a:ln w="6350">
              <a:solidFill>
                <a:srgbClr val="0AE0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12" name="TextBox 11">
              <a:extLst>
                <a:ext uri="{FF2B5EF4-FFF2-40B4-BE49-F238E27FC236}">
                  <a16:creationId xmlns:a16="http://schemas.microsoft.com/office/drawing/2014/main" id="{C6B71132-67AD-457C-B30E-7A57127170FC}"/>
                </a:ext>
              </a:extLst>
            </p:cNvPr>
            <p:cNvSpPr txBox="1"/>
            <p:nvPr/>
          </p:nvSpPr>
          <p:spPr>
            <a:xfrm flipH="1">
              <a:off x="449497" y="1609055"/>
              <a:ext cx="2520280" cy="307777"/>
            </a:xfrm>
            <a:prstGeom prst="rect">
              <a:avLst/>
            </a:prstGeom>
            <a:noFill/>
          </p:spPr>
          <p:txBody>
            <a:bodyPr wrap="square" rtlCol="0">
              <a:spAutoFit/>
            </a:bodyPr>
            <a:lstStyle/>
            <a:p>
              <a:pPr algn="ctr">
                <a:spcBef>
                  <a:spcPts val="1200"/>
                </a:spcBef>
              </a:pPr>
              <a:r>
                <a:rPr lang="en-GB" sz="1400" dirty="0">
                  <a:latin typeface="Century Gothic" pitchFamily="34" charset="0"/>
                </a:rPr>
                <a:t>Red and green pen/pencil</a:t>
              </a:r>
            </a:p>
          </p:txBody>
        </p:sp>
      </p:grpSp>
      <p:grpSp>
        <p:nvGrpSpPr>
          <p:cNvPr id="13" name="Group 12">
            <a:extLst>
              <a:ext uri="{FF2B5EF4-FFF2-40B4-BE49-F238E27FC236}">
                <a16:creationId xmlns:a16="http://schemas.microsoft.com/office/drawing/2014/main" id="{E5BB22B4-70DD-4305-BD3E-6B42BE19344C}"/>
              </a:ext>
            </a:extLst>
          </p:cNvPr>
          <p:cNvGrpSpPr/>
          <p:nvPr/>
        </p:nvGrpSpPr>
        <p:grpSpPr>
          <a:xfrm>
            <a:off x="3168167" y="1842429"/>
            <a:ext cx="1008111" cy="307777"/>
            <a:chOff x="4144754" y="1618928"/>
            <a:chExt cx="1008111" cy="307777"/>
          </a:xfrm>
        </p:grpSpPr>
        <p:sp>
          <p:nvSpPr>
            <p:cNvPr id="14" name="Rectangle 13">
              <a:extLst>
                <a:ext uri="{FF2B5EF4-FFF2-40B4-BE49-F238E27FC236}">
                  <a16:creationId xmlns:a16="http://schemas.microsoft.com/office/drawing/2014/main" id="{52B7605E-68C8-4921-AF84-11FB78041152}"/>
                </a:ext>
              </a:extLst>
            </p:cNvPr>
            <p:cNvSpPr/>
            <p:nvPr/>
          </p:nvSpPr>
          <p:spPr>
            <a:xfrm>
              <a:off x="4211960" y="1628800"/>
              <a:ext cx="940905" cy="288032"/>
            </a:xfrm>
            <a:prstGeom prst="rect">
              <a:avLst/>
            </a:prstGeom>
            <a:noFill/>
            <a:ln w="6350">
              <a:solidFill>
                <a:srgbClr val="0AE0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15" name="TextBox 14">
              <a:extLst>
                <a:ext uri="{FF2B5EF4-FFF2-40B4-BE49-F238E27FC236}">
                  <a16:creationId xmlns:a16="http://schemas.microsoft.com/office/drawing/2014/main" id="{59BDBCC8-B510-4701-BF25-282C45445D59}"/>
                </a:ext>
              </a:extLst>
            </p:cNvPr>
            <p:cNvSpPr txBox="1"/>
            <p:nvPr/>
          </p:nvSpPr>
          <p:spPr>
            <a:xfrm>
              <a:off x="4144754" y="1618928"/>
              <a:ext cx="1008111" cy="307777"/>
            </a:xfrm>
            <a:prstGeom prst="rect">
              <a:avLst/>
            </a:prstGeom>
            <a:noFill/>
          </p:spPr>
          <p:txBody>
            <a:bodyPr wrap="square" rtlCol="0">
              <a:spAutoFit/>
            </a:bodyPr>
            <a:lstStyle/>
            <a:p>
              <a:pPr algn="ctr">
                <a:spcBef>
                  <a:spcPts val="1200"/>
                </a:spcBef>
              </a:pPr>
              <a:r>
                <a:rPr lang="en-GB" sz="1400" dirty="0">
                  <a:latin typeface="Century Gothic" pitchFamily="34" charset="0"/>
                </a:rPr>
                <a:t>3 players</a:t>
              </a:r>
            </a:p>
          </p:txBody>
        </p:sp>
      </p:grpSp>
      <p:grpSp>
        <p:nvGrpSpPr>
          <p:cNvPr id="16" name="Group 15">
            <a:extLst>
              <a:ext uri="{FF2B5EF4-FFF2-40B4-BE49-F238E27FC236}">
                <a16:creationId xmlns:a16="http://schemas.microsoft.com/office/drawing/2014/main" id="{2CDC1740-7456-4AB2-B52B-B900161647DB}"/>
              </a:ext>
            </a:extLst>
          </p:cNvPr>
          <p:cNvGrpSpPr/>
          <p:nvPr/>
        </p:nvGrpSpPr>
        <p:grpSpPr>
          <a:xfrm>
            <a:off x="467544" y="1343600"/>
            <a:ext cx="3029615" cy="307777"/>
            <a:chOff x="1763688" y="1271592"/>
            <a:chExt cx="3029615" cy="307777"/>
          </a:xfrm>
        </p:grpSpPr>
        <p:sp>
          <p:nvSpPr>
            <p:cNvPr id="17" name="Rectangle 16">
              <a:extLst>
                <a:ext uri="{FF2B5EF4-FFF2-40B4-BE49-F238E27FC236}">
                  <a16:creationId xmlns:a16="http://schemas.microsoft.com/office/drawing/2014/main" id="{6F5860E8-099F-4954-A196-742613BAA790}"/>
                </a:ext>
              </a:extLst>
            </p:cNvPr>
            <p:cNvSpPr/>
            <p:nvPr/>
          </p:nvSpPr>
          <p:spPr>
            <a:xfrm>
              <a:off x="1763688" y="1278632"/>
              <a:ext cx="2952328" cy="288032"/>
            </a:xfrm>
            <a:prstGeom prst="rect">
              <a:avLst/>
            </a:prstGeom>
            <a:noFill/>
            <a:ln w="6350">
              <a:solidFill>
                <a:srgbClr val="0AE0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18" name="TextBox 17">
              <a:extLst>
                <a:ext uri="{FF2B5EF4-FFF2-40B4-BE49-F238E27FC236}">
                  <a16:creationId xmlns:a16="http://schemas.microsoft.com/office/drawing/2014/main" id="{729989F3-FBC1-4C91-993F-EBBDB70ECCAE}"/>
                </a:ext>
              </a:extLst>
            </p:cNvPr>
            <p:cNvSpPr txBox="1"/>
            <p:nvPr/>
          </p:nvSpPr>
          <p:spPr>
            <a:xfrm>
              <a:off x="1768967" y="1271592"/>
              <a:ext cx="3024336" cy="307777"/>
            </a:xfrm>
            <a:prstGeom prst="rect">
              <a:avLst/>
            </a:prstGeom>
            <a:noFill/>
          </p:spPr>
          <p:txBody>
            <a:bodyPr wrap="square" rtlCol="0">
              <a:spAutoFit/>
            </a:bodyPr>
            <a:lstStyle/>
            <a:p>
              <a:pPr>
                <a:spcBef>
                  <a:spcPts val="1200"/>
                </a:spcBef>
              </a:pPr>
              <a:r>
                <a:rPr lang="en-GB" sz="1400" dirty="0">
                  <a:latin typeface="Century Gothic" pitchFamily="34" charset="0"/>
                </a:rPr>
                <a:t>A game of consequences board</a:t>
              </a:r>
            </a:p>
          </p:txBody>
        </p:sp>
      </p:grpSp>
      <p:grpSp>
        <p:nvGrpSpPr>
          <p:cNvPr id="19" name="Group 18">
            <a:extLst>
              <a:ext uri="{FF2B5EF4-FFF2-40B4-BE49-F238E27FC236}">
                <a16:creationId xmlns:a16="http://schemas.microsoft.com/office/drawing/2014/main" id="{4806C927-EFFE-4884-BFC1-02A9B0292ABA}"/>
              </a:ext>
            </a:extLst>
          </p:cNvPr>
          <p:cNvGrpSpPr/>
          <p:nvPr/>
        </p:nvGrpSpPr>
        <p:grpSpPr>
          <a:xfrm>
            <a:off x="3557566" y="1326689"/>
            <a:ext cx="1817080" cy="311281"/>
            <a:chOff x="522672" y="1533543"/>
            <a:chExt cx="1817080" cy="311281"/>
          </a:xfrm>
        </p:grpSpPr>
        <p:sp>
          <p:nvSpPr>
            <p:cNvPr id="20" name="Rectangle 19">
              <a:extLst>
                <a:ext uri="{FF2B5EF4-FFF2-40B4-BE49-F238E27FC236}">
                  <a16:creationId xmlns:a16="http://schemas.microsoft.com/office/drawing/2014/main" id="{D8196812-C428-4E85-BD0C-24ECD92547B3}"/>
                </a:ext>
              </a:extLst>
            </p:cNvPr>
            <p:cNvSpPr/>
            <p:nvPr/>
          </p:nvSpPr>
          <p:spPr>
            <a:xfrm>
              <a:off x="539552" y="1556792"/>
              <a:ext cx="1800200" cy="288032"/>
            </a:xfrm>
            <a:prstGeom prst="rect">
              <a:avLst/>
            </a:prstGeom>
            <a:noFill/>
            <a:ln w="6350">
              <a:solidFill>
                <a:srgbClr val="0AE0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21" name="TextBox 20">
              <a:extLst>
                <a:ext uri="{FF2B5EF4-FFF2-40B4-BE49-F238E27FC236}">
                  <a16:creationId xmlns:a16="http://schemas.microsoft.com/office/drawing/2014/main" id="{E9510979-A6FD-4916-84F9-F24CCB2D1D20}"/>
                </a:ext>
              </a:extLst>
            </p:cNvPr>
            <p:cNvSpPr txBox="1"/>
            <p:nvPr/>
          </p:nvSpPr>
          <p:spPr>
            <a:xfrm>
              <a:off x="522672" y="1533543"/>
              <a:ext cx="1800200" cy="307777"/>
            </a:xfrm>
            <a:prstGeom prst="rect">
              <a:avLst/>
            </a:prstGeom>
            <a:noFill/>
            <a:ln>
              <a:noFill/>
            </a:ln>
          </p:spPr>
          <p:txBody>
            <a:bodyPr wrap="square" rtlCol="0">
              <a:spAutoFit/>
            </a:bodyPr>
            <a:lstStyle/>
            <a:p>
              <a:pPr>
                <a:spcBef>
                  <a:spcPts val="1200"/>
                </a:spcBef>
              </a:pPr>
              <a:r>
                <a:rPr lang="en-GB" sz="1400" dirty="0">
                  <a:latin typeface="Century Gothic" pitchFamily="34" charset="0"/>
                </a:rPr>
                <a:t>Blank cards cut up</a:t>
              </a:r>
            </a:p>
          </p:txBody>
        </p:sp>
      </p:grpSp>
      <p:cxnSp>
        <p:nvCxnSpPr>
          <p:cNvPr id="22" name="Straight Connector 21">
            <a:extLst>
              <a:ext uri="{FF2B5EF4-FFF2-40B4-BE49-F238E27FC236}">
                <a16:creationId xmlns:a16="http://schemas.microsoft.com/office/drawing/2014/main" id="{E235C9E7-528C-404C-AD2E-E062D0353DCE}"/>
              </a:ext>
            </a:extLst>
          </p:cNvPr>
          <p:cNvCxnSpPr/>
          <p:nvPr/>
        </p:nvCxnSpPr>
        <p:spPr>
          <a:xfrm>
            <a:off x="4866134" y="2708920"/>
            <a:ext cx="0" cy="3528392"/>
          </a:xfrm>
          <a:prstGeom prst="line">
            <a:avLst/>
          </a:prstGeom>
          <a:ln w="6350">
            <a:solidFill>
              <a:srgbClr val="0AE09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E547C3-48C3-4A6D-AF66-DA2731E6F244}"/>
              </a:ext>
            </a:extLst>
          </p:cNvPr>
          <p:cNvSpPr txBox="1"/>
          <p:nvPr/>
        </p:nvSpPr>
        <p:spPr>
          <a:xfrm>
            <a:off x="318726" y="98717"/>
            <a:ext cx="7915820" cy="461665"/>
          </a:xfrm>
          <a:prstGeom prst="rect">
            <a:avLst/>
          </a:prstGeom>
          <a:noFill/>
        </p:spPr>
        <p:txBody>
          <a:bodyPr wrap="square" rtlCol="0">
            <a:spAutoFit/>
          </a:bodyPr>
          <a:lstStyle/>
          <a:p>
            <a:r>
              <a:rPr lang="en-GB" sz="2400" b="1" dirty="0"/>
              <a:t>Game rules</a:t>
            </a:r>
          </a:p>
        </p:txBody>
      </p:sp>
      <p:sp>
        <p:nvSpPr>
          <p:cNvPr id="25" name="TextBox 24">
            <a:extLst>
              <a:ext uri="{FF2B5EF4-FFF2-40B4-BE49-F238E27FC236}">
                <a16:creationId xmlns:a16="http://schemas.microsoft.com/office/drawing/2014/main" id="{704F5921-DFCB-467A-9DCA-413CD651F21C}"/>
              </a:ext>
            </a:extLst>
          </p:cNvPr>
          <p:cNvSpPr txBox="1"/>
          <p:nvPr/>
        </p:nvSpPr>
        <p:spPr>
          <a:xfrm>
            <a:off x="9085109" y="98717"/>
            <a:ext cx="1184579" cy="338554"/>
          </a:xfrm>
          <a:prstGeom prst="rect">
            <a:avLst/>
          </a:prstGeom>
          <a:noFill/>
        </p:spPr>
        <p:txBody>
          <a:bodyPr wrap="square" rtlCol="0">
            <a:spAutoFit/>
          </a:bodyPr>
          <a:lstStyle/>
          <a:p>
            <a:r>
              <a:rPr lang="en-US" sz="1600" b="1" dirty="0">
                <a:latin typeface="Century Gothic" panose="020B0502020202020204" pitchFamily="34" charset="0"/>
              </a:rPr>
              <a:t>SS2</a:t>
            </a:r>
            <a:endParaRPr lang="en-GB" sz="1600" b="1" dirty="0">
              <a:latin typeface="Century Gothic" panose="020B0502020202020204" pitchFamily="34" charset="0"/>
            </a:endParaRPr>
          </a:p>
        </p:txBody>
      </p:sp>
      <p:pic>
        <p:nvPicPr>
          <p:cNvPr id="27" name="Picture 26">
            <a:extLst>
              <a:ext uri="{FF2B5EF4-FFF2-40B4-BE49-F238E27FC236}">
                <a16:creationId xmlns:a16="http://schemas.microsoft.com/office/drawing/2014/main" id="{AA563632-E975-4323-8FD8-330EDB3E2382}"/>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352881" y="6630322"/>
            <a:ext cx="1324518" cy="174220"/>
          </a:xfrm>
          <a:prstGeom prst="rect">
            <a:avLst/>
          </a:prstGeom>
        </p:spPr>
      </p:pic>
      <p:sp>
        <p:nvSpPr>
          <p:cNvPr id="28" name="Rectangle 27">
            <a:extLst>
              <a:ext uri="{FF2B5EF4-FFF2-40B4-BE49-F238E27FC236}">
                <a16:creationId xmlns:a16="http://schemas.microsoft.com/office/drawing/2014/main" id="{8033D1B8-1100-4888-95B1-D487AD73826A}"/>
              </a:ext>
            </a:extLst>
          </p:cNvPr>
          <p:cNvSpPr/>
          <p:nvPr/>
        </p:nvSpPr>
        <p:spPr>
          <a:xfrm>
            <a:off x="228600" y="83295"/>
            <a:ext cx="9448800" cy="6518472"/>
          </a:xfrm>
          <a:prstGeom prst="rect">
            <a:avLst/>
          </a:prstGeom>
          <a:noFill/>
          <a:ln w="19050">
            <a:solidFill>
              <a:srgbClr val="4B6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spTree>
    <p:extLst>
      <p:ext uri="{BB962C8B-B14F-4D97-AF65-F5344CB8AC3E}">
        <p14:creationId xmlns:p14="http://schemas.microsoft.com/office/powerpoint/2010/main" val="2840929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721702-7E69-41F1-B716-ADD19763E078}"/>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352881" y="6630322"/>
            <a:ext cx="1324518" cy="174220"/>
          </a:xfrm>
          <a:prstGeom prst="rect">
            <a:avLst/>
          </a:prstGeom>
        </p:spPr>
      </p:pic>
      <p:sp>
        <p:nvSpPr>
          <p:cNvPr id="3" name="Rectangle 2">
            <a:extLst>
              <a:ext uri="{FF2B5EF4-FFF2-40B4-BE49-F238E27FC236}">
                <a16:creationId xmlns:a16="http://schemas.microsoft.com/office/drawing/2014/main" id="{905FD147-B886-4912-AA33-CA64CDAC3C9C}"/>
              </a:ext>
            </a:extLst>
          </p:cNvPr>
          <p:cNvSpPr/>
          <p:nvPr/>
        </p:nvSpPr>
        <p:spPr>
          <a:xfrm>
            <a:off x="228600" y="83295"/>
            <a:ext cx="9448800" cy="6518472"/>
          </a:xfrm>
          <a:prstGeom prst="rect">
            <a:avLst/>
          </a:prstGeom>
          <a:noFill/>
          <a:ln w="19050">
            <a:solidFill>
              <a:srgbClr val="4B6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grpSp>
        <p:nvGrpSpPr>
          <p:cNvPr id="5" name="Group 4">
            <a:extLst>
              <a:ext uri="{FF2B5EF4-FFF2-40B4-BE49-F238E27FC236}">
                <a16:creationId xmlns:a16="http://schemas.microsoft.com/office/drawing/2014/main" id="{C5997679-C53F-4C45-9FB1-EEA1445BD6CB}"/>
              </a:ext>
            </a:extLst>
          </p:cNvPr>
          <p:cNvGrpSpPr/>
          <p:nvPr/>
        </p:nvGrpSpPr>
        <p:grpSpPr>
          <a:xfrm>
            <a:off x="190069" y="577796"/>
            <a:ext cx="9487329" cy="6052526"/>
            <a:chOff x="-29449" y="826391"/>
            <a:chExt cx="9173449" cy="5726177"/>
          </a:xfrm>
        </p:grpSpPr>
        <p:sp>
          <p:nvSpPr>
            <p:cNvPr id="6" name="Freeform 143">
              <a:extLst>
                <a:ext uri="{FF2B5EF4-FFF2-40B4-BE49-F238E27FC236}">
                  <a16:creationId xmlns:a16="http://schemas.microsoft.com/office/drawing/2014/main" id="{3E240B6C-BBC1-4A81-81B9-9F2BCC3A2B39}"/>
                </a:ext>
              </a:extLst>
            </p:cNvPr>
            <p:cNvSpPr/>
            <p:nvPr/>
          </p:nvSpPr>
          <p:spPr>
            <a:xfrm>
              <a:off x="-3965" y="828629"/>
              <a:ext cx="9147965" cy="2482130"/>
            </a:xfrm>
            <a:custGeom>
              <a:avLst/>
              <a:gdLst>
                <a:gd name="connsiteX0" fmla="*/ 0 w 9112469"/>
                <a:gd name="connsiteY0" fmla="*/ 0 h 2475187"/>
                <a:gd name="connsiteX1" fmla="*/ 3279228 w 9112469"/>
                <a:gd name="connsiteY1" fmla="*/ 2475187 h 2475187"/>
                <a:gd name="connsiteX2" fmla="*/ 5959366 w 9112469"/>
                <a:gd name="connsiteY2" fmla="*/ 2475187 h 2475187"/>
                <a:gd name="connsiteX3" fmla="*/ 9112469 w 9112469"/>
                <a:gd name="connsiteY3" fmla="*/ 31531 h 2475187"/>
                <a:gd name="connsiteX4" fmla="*/ 0 w 9112469"/>
                <a:gd name="connsiteY4" fmla="*/ 0 h 2475187"/>
                <a:gd name="connsiteX0" fmla="*/ 0 w 9112469"/>
                <a:gd name="connsiteY0" fmla="*/ 0 h 2475187"/>
                <a:gd name="connsiteX1" fmla="*/ 3279228 w 9112469"/>
                <a:gd name="connsiteY1" fmla="*/ 2475187 h 2475187"/>
                <a:gd name="connsiteX2" fmla="*/ 5959366 w 9112469"/>
                <a:gd name="connsiteY2" fmla="*/ 2475187 h 2475187"/>
                <a:gd name="connsiteX3" fmla="*/ 9112469 w 9112469"/>
                <a:gd name="connsiteY3" fmla="*/ 1140 h 2475187"/>
                <a:gd name="connsiteX4" fmla="*/ 0 w 9112469"/>
                <a:gd name="connsiteY4" fmla="*/ 0 h 2475187"/>
                <a:gd name="connsiteX0" fmla="*/ 0 w 9112469"/>
                <a:gd name="connsiteY0" fmla="*/ 0 h 2475187"/>
                <a:gd name="connsiteX1" fmla="*/ 3279228 w 9112469"/>
                <a:gd name="connsiteY1" fmla="*/ 2475187 h 2475187"/>
                <a:gd name="connsiteX2" fmla="*/ 5908621 w 9112469"/>
                <a:gd name="connsiteY2" fmla="*/ 2449412 h 2475187"/>
                <a:gd name="connsiteX3" fmla="*/ 9112469 w 9112469"/>
                <a:gd name="connsiteY3" fmla="*/ 1140 h 2475187"/>
                <a:gd name="connsiteX4" fmla="*/ 0 w 9112469"/>
                <a:gd name="connsiteY4" fmla="*/ 0 h 2475187"/>
                <a:gd name="connsiteX0" fmla="*/ 0 w 9112469"/>
                <a:gd name="connsiteY0" fmla="*/ 799 h 2474047"/>
                <a:gd name="connsiteX1" fmla="*/ 3279228 w 9112469"/>
                <a:gd name="connsiteY1" fmla="*/ 2474047 h 2474047"/>
                <a:gd name="connsiteX2" fmla="*/ 5908621 w 9112469"/>
                <a:gd name="connsiteY2" fmla="*/ 2448272 h 2474047"/>
                <a:gd name="connsiteX3" fmla="*/ 9112469 w 9112469"/>
                <a:gd name="connsiteY3" fmla="*/ 0 h 2474047"/>
                <a:gd name="connsiteX4" fmla="*/ 0 w 9112469"/>
                <a:gd name="connsiteY4" fmla="*/ 799 h 2474047"/>
                <a:gd name="connsiteX0" fmla="*/ 0 w 9147965"/>
                <a:gd name="connsiteY0" fmla="*/ 0 h 2482130"/>
                <a:gd name="connsiteX1" fmla="*/ 3314724 w 9147965"/>
                <a:gd name="connsiteY1" fmla="*/ 2482130 h 2482130"/>
                <a:gd name="connsiteX2" fmla="*/ 5944117 w 9147965"/>
                <a:gd name="connsiteY2" fmla="*/ 2456355 h 2482130"/>
                <a:gd name="connsiteX3" fmla="*/ 9147965 w 9147965"/>
                <a:gd name="connsiteY3" fmla="*/ 8083 h 2482130"/>
                <a:gd name="connsiteX4" fmla="*/ 0 w 9147965"/>
                <a:gd name="connsiteY4" fmla="*/ 0 h 2482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965" h="2482130">
                  <a:moveTo>
                    <a:pt x="0" y="0"/>
                  </a:moveTo>
                  <a:lnTo>
                    <a:pt x="3314724" y="2482130"/>
                  </a:lnTo>
                  <a:lnTo>
                    <a:pt x="5944117" y="2456355"/>
                  </a:lnTo>
                  <a:lnTo>
                    <a:pt x="9147965" y="8083"/>
                  </a:lnTo>
                  <a:lnTo>
                    <a:pt x="0" y="0"/>
                  </a:lnTo>
                  <a:close/>
                </a:path>
              </a:pathLst>
            </a:custGeom>
            <a:solidFill>
              <a:srgbClr val="CDD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141">
              <a:extLst>
                <a:ext uri="{FF2B5EF4-FFF2-40B4-BE49-F238E27FC236}">
                  <a16:creationId xmlns:a16="http://schemas.microsoft.com/office/drawing/2014/main" id="{E3B3904C-EAA1-4226-84A0-E287B82BF161}"/>
                </a:ext>
              </a:extLst>
            </p:cNvPr>
            <p:cNvSpPr/>
            <p:nvPr/>
          </p:nvSpPr>
          <p:spPr>
            <a:xfrm>
              <a:off x="4600408" y="846958"/>
              <a:ext cx="4543592" cy="5693638"/>
            </a:xfrm>
            <a:custGeom>
              <a:avLst/>
              <a:gdLst>
                <a:gd name="connsiteX0" fmla="*/ 4508937 w 4524703"/>
                <a:gd name="connsiteY0" fmla="*/ 0 h 5659821"/>
                <a:gd name="connsiteX1" fmla="*/ 1355834 w 4524703"/>
                <a:gd name="connsiteY1" fmla="*/ 2443655 h 5659821"/>
                <a:gd name="connsiteX2" fmla="*/ 1387365 w 4524703"/>
                <a:gd name="connsiteY2" fmla="*/ 3184634 h 5659821"/>
                <a:gd name="connsiteX3" fmla="*/ 15765 w 4524703"/>
                <a:gd name="connsiteY3" fmla="*/ 3184634 h 5659821"/>
                <a:gd name="connsiteX4" fmla="*/ 0 w 4524703"/>
                <a:gd name="connsiteY4" fmla="*/ 5644055 h 5659821"/>
                <a:gd name="connsiteX5" fmla="*/ 4524703 w 4524703"/>
                <a:gd name="connsiteY5" fmla="*/ 5659821 h 5659821"/>
                <a:gd name="connsiteX6" fmla="*/ 4508937 w 4524703"/>
                <a:gd name="connsiteY6" fmla="*/ 0 h 5659821"/>
                <a:gd name="connsiteX0" fmla="*/ 4508937 w 4524703"/>
                <a:gd name="connsiteY0" fmla="*/ 0 h 5659821"/>
                <a:gd name="connsiteX1" fmla="*/ 1349797 w 4524703"/>
                <a:gd name="connsiteY1" fmla="*/ 2414087 h 5659821"/>
                <a:gd name="connsiteX2" fmla="*/ 1387365 w 4524703"/>
                <a:gd name="connsiteY2" fmla="*/ 3184634 h 5659821"/>
                <a:gd name="connsiteX3" fmla="*/ 15765 w 4524703"/>
                <a:gd name="connsiteY3" fmla="*/ 3184634 h 5659821"/>
                <a:gd name="connsiteX4" fmla="*/ 0 w 4524703"/>
                <a:gd name="connsiteY4" fmla="*/ 5644055 h 5659821"/>
                <a:gd name="connsiteX5" fmla="*/ 4524703 w 4524703"/>
                <a:gd name="connsiteY5" fmla="*/ 5659821 h 5659821"/>
                <a:gd name="connsiteX6" fmla="*/ 4508937 w 4524703"/>
                <a:gd name="connsiteY6" fmla="*/ 0 h 5659821"/>
                <a:gd name="connsiteX0" fmla="*/ 4508937 w 4524703"/>
                <a:gd name="connsiteY0" fmla="*/ 0 h 5659821"/>
                <a:gd name="connsiteX1" fmla="*/ 1349797 w 4524703"/>
                <a:gd name="connsiteY1" fmla="*/ 2414087 h 5659821"/>
                <a:gd name="connsiteX2" fmla="*/ 1358644 w 4524703"/>
                <a:gd name="connsiteY2" fmla="*/ 3148375 h 5659821"/>
                <a:gd name="connsiteX3" fmla="*/ 15765 w 4524703"/>
                <a:gd name="connsiteY3" fmla="*/ 3184634 h 5659821"/>
                <a:gd name="connsiteX4" fmla="*/ 0 w 4524703"/>
                <a:gd name="connsiteY4" fmla="*/ 5644055 h 5659821"/>
                <a:gd name="connsiteX5" fmla="*/ 4524703 w 4524703"/>
                <a:gd name="connsiteY5" fmla="*/ 5659821 h 5659821"/>
                <a:gd name="connsiteX6" fmla="*/ 4508937 w 4524703"/>
                <a:gd name="connsiteY6" fmla="*/ 0 h 5659821"/>
                <a:gd name="connsiteX0" fmla="*/ 4527238 w 4543004"/>
                <a:gd name="connsiteY0" fmla="*/ 0 h 5659821"/>
                <a:gd name="connsiteX1" fmla="*/ 1368098 w 4543004"/>
                <a:gd name="connsiteY1" fmla="*/ 2414087 h 5659821"/>
                <a:gd name="connsiteX2" fmla="*/ 1376945 w 4543004"/>
                <a:gd name="connsiteY2" fmla="*/ 3148375 h 5659821"/>
                <a:gd name="connsiteX3" fmla="*/ 0 w 4543004"/>
                <a:gd name="connsiteY3" fmla="*/ 3136993 h 5659821"/>
                <a:gd name="connsiteX4" fmla="*/ 18301 w 4543004"/>
                <a:gd name="connsiteY4" fmla="*/ 5644055 h 5659821"/>
                <a:gd name="connsiteX5" fmla="*/ 4543004 w 4543004"/>
                <a:gd name="connsiteY5" fmla="*/ 5659821 h 5659821"/>
                <a:gd name="connsiteX6" fmla="*/ 4527238 w 4543004"/>
                <a:gd name="connsiteY6" fmla="*/ 0 h 5659821"/>
                <a:gd name="connsiteX0" fmla="*/ 4527826 w 4543592"/>
                <a:gd name="connsiteY0" fmla="*/ 0 h 5675073"/>
                <a:gd name="connsiteX1" fmla="*/ 1368686 w 4543592"/>
                <a:gd name="connsiteY1" fmla="*/ 2414087 h 5675073"/>
                <a:gd name="connsiteX2" fmla="*/ 1377533 w 4543592"/>
                <a:gd name="connsiteY2" fmla="*/ 3148375 h 5675073"/>
                <a:gd name="connsiteX3" fmla="*/ 588 w 4543592"/>
                <a:gd name="connsiteY3" fmla="*/ 3136993 h 5675073"/>
                <a:gd name="connsiteX4" fmla="*/ 0 w 4543592"/>
                <a:gd name="connsiteY4" fmla="*/ 5675073 h 5675073"/>
                <a:gd name="connsiteX5" fmla="*/ 4543592 w 4543592"/>
                <a:gd name="connsiteY5" fmla="*/ 5659821 h 5675073"/>
                <a:gd name="connsiteX6" fmla="*/ 4527826 w 4543592"/>
                <a:gd name="connsiteY6" fmla="*/ 0 h 5675073"/>
                <a:gd name="connsiteX0" fmla="*/ 4538288 w 4543592"/>
                <a:gd name="connsiteY0" fmla="*/ 0 h 5693638"/>
                <a:gd name="connsiteX1" fmla="*/ 1368686 w 4543592"/>
                <a:gd name="connsiteY1" fmla="*/ 2432652 h 5693638"/>
                <a:gd name="connsiteX2" fmla="*/ 1377533 w 4543592"/>
                <a:gd name="connsiteY2" fmla="*/ 3166940 h 5693638"/>
                <a:gd name="connsiteX3" fmla="*/ 588 w 4543592"/>
                <a:gd name="connsiteY3" fmla="*/ 3155558 h 5693638"/>
                <a:gd name="connsiteX4" fmla="*/ 0 w 4543592"/>
                <a:gd name="connsiteY4" fmla="*/ 5693638 h 5693638"/>
                <a:gd name="connsiteX5" fmla="*/ 4543592 w 4543592"/>
                <a:gd name="connsiteY5" fmla="*/ 5678386 h 5693638"/>
                <a:gd name="connsiteX6" fmla="*/ 4538288 w 4543592"/>
                <a:gd name="connsiteY6" fmla="*/ 0 h 5693638"/>
                <a:gd name="connsiteX0" fmla="*/ 4538288 w 4543592"/>
                <a:gd name="connsiteY0" fmla="*/ 0 h 5693638"/>
                <a:gd name="connsiteX1" fmla="*/ 1371088 w 4543592"/>
                <a:gd name="connsiteY1" fmla="*/ 2422350 h 5693638"/>
                <a:gd name="connsiteX2" fmla="*/ 1377533 w 4543592"/>
                <a:gd name="connsiteY2" fmla="*/ 3166940 h 5693638"/>
                <a:gd name="connsiteX3" fmla="*/ 588 w 4543592"/>
                <a:gd name="connsiteY3" fmla="*/ 3155558 h 5693638"/>
                <a:gd name="connsiteX4" fmla="*/ 0 w 4543592"/>
                <a:gd name="connsiteY4" fmla="*/ 5693638 h 5693638"/>
                <a:gd name="connsiteX5" fmla="*/ 4543592 w 4543592"/>
                <a:gd name="connsiteY5" fmla="*/ 5678386 h 5693638"/>
                <a:gd name="connsiteX6" fmla="*/ 4538288 w 4543592"/>
                <a:gd name="connsiteY6" fmla="*/ 0 h 569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3592" h="5693638">
                  <a:moveTo>
                    <a:pt x="4538288" y="0"/>
                  </a:moveTo>
                  <a:lnTo>
                    <a:pt x="1371088" y="2422350"/>
                  </a:lnTo>
                  <a:cubicBezTo>
                    <a:pt x="1373236" y="2670547"/>
                    <a:pt x="1375385" y="2918743"/>
                    <a:pt x="1377533" y="3166940"/>
                  </a:cubicBezTo>
                  <a:lnTo>
                    <a:pt x="588" y="3155558"/>
                  </a:lnTo>
                  <a:lnTo>
                    <a:pt x="0" y="5693638"/>
                  </a:lnTo>
                  <a:lnTo>
                    <a:pt x="4543592" y="5678386"/>
                  </a:lnTo>
                  <a:cubicBezTo>
                    <a:pt x="4538337" y="3791779"/>
                    <a:pt x="4543543" y="1886607"/>
                    <a:pt x="4538288" y="0"/>
                  </a:cubicBezTo>
                  <a:close/>
                </a:path>
              </a:pathLst>
            </a:custGeom>
            <a:solidFill>
              <a:srgbClr val="F7EF5C">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140">
              <a:extLst>
                <a:ext uri="{FF2B5EF4-FFF2-40B4-BE49-F238E27FC236}">
                  <a16:creationId xmlns:a16="http://schemas.microsoft.com/office/drawing/2014/main" id="{B015B5DF-6186-48C7-AD8E-18FE5E0CA216}"/>
                </a:ext>
              </a:extLst>
            </p:cNvPr>
            <p:cNvSpPr/>
            <p:nvPr/>
          </p:nvSpPr>
          <p:spPr>
            <a:xfrm>
              <a:off x="-29449" y="826391"/>
              <a:ext cx="4648745" cy="5716299"/>
            </a:xfrm>
            <a:custGeom>
              <a:avLst/>
              <a:gdLst>
                <a:gd name="connsiteX0" fmla="*/ 26277 w 4629808"/>
                <a:gd name="connsiteY0" fmla="*/ 0 h 5722883"/>
                <a:gd name="connsiteX1" fmla="*/ 3305504 w 4629808"/>
                <a:gd name="connsiteY1" fmla="*/ 2490952 h 5722883"/>
                <a:gd name="connsiteX2" fmla="*/ 3321270 w 4629808"/>
                <a:gd name="connsiteY2" fmla="*/ 3184634 h 5722883"/>
                <a:gd name="connsiteX3" fmla="*/ 4629808 w 4629808"/>
                <a:gd name="connsiteY3" fmla="*/ 3184634 h 5722883"/>
                <a:gd name="connsiteX4" fmla="*/ 4614042 w 4629808"/>
                <a:gd name="connsiteY4" fmla="*/ 5722883 h 5722883"/>
                <a:gd name="connsiteX5" fmla="*/ 10511 w 4629808"/>
                <a:gd name="connsiteY5" fmla="*/ 5722883 h 5722883"/>
                <a:gd name="connsiteX6" fmla="*/ 26277 w 4629808"/>
                <a:gd name="connsiteY6" fmla="*/ 0 h 5722883"/>
                <a:gd name="connsiteX0" fmla="*/ 26277 w 4629808"/>
                <a:gd name="connsiteY0" fmla="*/ 0 h 5722883"/>
                <a:gd name="connsiteX1" fmla="*/ 3307829 w 4629808"/>
                <a:gd name="connsiteY1" fmla="*/ 2484149 h 5722883"/>
                <a:gd name="connsiteX2" fmla="*/ 3321270 w 4629808"/>
                <a:gd name="connsiteY2" fmla="*/ 3184634 h 5722883"/>
                <a:gd name="connsiteX3" fmla="*/ 4629808 w 4629808"/>
                <a:gd name="connsiteY3" fmla="*/ 3184634 h 5722883"/>
                <a:gd name="connsiteX4" fmla="*/ 4614042 w 4629808"/>
                <a:gd name="connsiteY4" fmla="*/ 5722883 h 5722883"/>
                <a:gd name="connsiteX5" fmla="*/ 10511 w 4629808"/>
                <a:gd name="connsiteY5" fmla="*/ 5722883 h 5722883"/>
                <a:gd name="connsiteX6" fmla="*/ 26277 w 4629808"/>
                <a:gd name="connsiteY6" fmla="*/ 0 h 5722883"/>
                <a:gd name="connsiteX0" fmla="*/ 26277 w 4629808"/>
                <a:gd name="connsiteY0" fmla="*/ 0 h 5722883"/>
                <a:gd name="connsiteX1" fmla="*/ 3307829 w 4629808"/>
                <a:gd name="connsiteY1" fmla="*/ 2484149 h 5722883"/>
                <a:gd name="connsiteX2" fmla="*/ 3285735 w 4629808"/>
                <a:gd name="connsiteY2" fmla="*/ 3178647 h 5722883"/>
                <a:gd name="connsiteX3" fmla="*/ 4629808 w 4629808"/>
                <a:gd name="connsiteY3" fmla="*/ 3184634 h 5722883"/>
                <a:gd name="connsiteX4" fmla="*/ 4614042 w 4629808"/>
                <a:gd name="connsiteY4" fmla="*/ 5722883 h 5722883"/>
                <a:gd name="connsiteX5" fmla="*/ 10511 w 4629808"/>
                <a:gd name="connsiteY5" fmla="*/ 5722883 h 5722883"/>
                <a:gd name="connsiteX6" fmla="*/ 26277 w 4629808"/>
                <a:gd name="connsiteY6" fmla="*/ 0 h 5722883"/>
                <a:gd name="connsiteX0" fmla="*/ 26277 w 4629808"/>
                <a:gd name="connsiteY0" fmla="*/ 0 h 5722883"/>
                <a:gd name="connsiteX1" fmla="*/ 3291183 w 4629808"/>
                <a:gd name="connsiteY1" fmla="*/ 2481140 h 5722883"/>
                <a:gd name="connsiteX2" fmla="*/ 3285735 w 4629808"/>
                <a:gd name="connsiteY2" fmla="*/ 3178647 h 5722883"/>
                <a:gd name="connsiteX3" fmla="*/ 4629808 w 4629808"/>
                <a:gd name="connsiteY3" fmla="*/ 3184634 h 5722883"/>
                <a:gd name="connsiteX4" fmla="*/ 4614042 w 4629808"/>
                <a:gd name="connsiteY4" fmla="*/ 5722883 h 5722883"/>
                <a:gd name="connsiteX5" fmla="*/ 10511 w 4629808"/>
                <a:gd name="connsiteY5" fmla="*/ 5722883 h 5722883"/>
                <a:gd name="connsiteX6" fmla="*/ 26277 w 4629808"/>
                <a:gd name="connsiteY6" fmla="*/ 0 h 5722883"/>
                <a:gd name="connsiteX0" fmla="*/ 26277 w 4637924"/>
                <a:gd name="connsiteY0" fmla="*/ 0 h 5707417"/>
                <a:gd name="connsiteX1" fmla="*/ 3299299 w 4637924"/>
                <a:gd name="connsiteY1" fmla="*/ 2465674 h 5707417"/>
                <a:gd name="connsiteX2" fmla="*/ 3293851 w 4637924"/>
                <a:gd name="connsiteY2" fmla="*/ 3163181 h 5707417"/>
                <a:gd name="connsiteX3" fmla="*/ 4637924 w 4637924"/>
                <a:gd name="connsiteY3" fmla="*/ 3169168 h 5707417"/>
                <a:gd name="connsiteX4" fmla="*/ 4622158 w 4637924"/>
                <a:gd name="connsiteY4" fmla="*/ 5707417 h 5707417"/>
                <a:gd name="connsiteX5" fmla="*/ 18627 w 4637924"/>
                <a:gd name="connsiteY5" fmla="*/ 5707417 h 5707417"/>
                <a:gd name="connsiteX6" fmla="*/ 26277 w 4637924"/>
                <a:gd name="connsiteY6" fmla="*/ 0 h 5707417"/>
                <a:gd name="connsiteX0" fmla="*/ 26277 w 4648745"/>
                <a:gd name="connsiteY0" fmla="*/ 0 h 5716299"/>
                <a:gd name="connsiteX1" fmla="*/ 3310120 w 4648745"/>
                <a:gd name="connsiteY1" fmla="*/ 2474556 h 5716299"/>
                <a:gd name="connsiteX2" fmla="*/ 3304672 w 4648745"/>
                <a:gd name="connsiteY2" fmla="*/ 3172063 h 5716299"/>
                <a:gd name="connsiteX3" fmla="*/ 4648745 w 4648745"/>
                <a:gd name="connsiteY3" fmla="*/ 3178050 h 5716299"/>
                <a:gd name="connsiteX4" fmla="*/ 4632979 w 4648745"/>
                <a:gd name="connsiteY4" fmla="*/ 5716299 h 5716299"/>
                <a:gd name="connsiteX5" fmla="*/ 29448 w 4648745"/>
                <a:gd name="connsiteY5" fmla="*/ 5716299 h 5716299"/>
                <a:gd name="connsiteX6" fmla="*/ 26277 w 4648745"/>
                <a:gd name="connsiteY6" fmla="*/ 0 h 571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8745" h="5716299">
                  <a:moveTo>
                    <a:pt x="26277" y="0"/>
                  </a:moveTo>
                  <a:lnTo>
                    <a:pt x="3310120" y="2474556"/>
                  </a:lnTo>
                  <a:lnTo>
                    <a:pt x="3304672" y="3172063"/>
                  </a:lnTo>
                  <a:lnTo>
                    <a:pt x="4648745" y="3178050"/>
                  </a:lnTo>
                  <a:cubicBezTo>
                    <a:pt x="4643490" y="4024133"/>
                    <a:pt x="4638234" y="4870216"/>
                    <a:pt x="4632979" y="5716299"/>
                  </a:cubicBezTo>
                  <a:lnTo>
                    <a:pt x="29448" y="5716299"/>
                  </a:lnTo>
                  <a:cubicBezTo>
                    <a:pt x="24193" y="3808671"/>
                    <a:pt x="0" y="1907628"/>
                    <a:pt x="26277" y="0"/>
                  </a:cubicBezTo>
                  <a:close/>
                </a:path>
              </a:pathLst>
            </a:custGeom>
            <a:solidFill>
              <a:srgbClr val="5AF8BE">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679D3E9-B925-419D-B1D3-76EE260C9E5B}"/>
                </a:ext>
              </a:extLst>
            </p:cNvPr>
            <p:cNvSpPr/>
            <p:nvPr/>
          </p:nvSpPr>
          <p:spPr>
            <a:xfrm>
              <a:off x="2051720" y="4005064"/>
              <a:ext cx="720000" cy="720000"/>
            </a:xfrm>
            <a:prstGeom prst="rect">
              <a:avLst/>
            </a:prstGeom>
            <a:solidFill>
              <a:srgbClr val="F7E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DF27035-A56F-475A-A4CF-9102A20FDE64}"/>
                </a:ext>
              </a:extLst>
            </p:cNvPr>
            <p:cNvSpPr/>
            <p:nvPr/>
          </p:nvSpPr>
          <p:spPr>
            <a:xfrm>
              <a:off x="6372200" y="4005064"/>
              <a:ext cx="720000" cy="720000"/>
            </a:xfrm>
            <a:prstGeom prst="rect">
              <a:avLst/>
            </a:prstGeom>
            <a:solidFill>
              <a:srgbClr val="F7E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AE08ACD-A9F0-4B16-AB21-71E9B79330F3}"/>
                </a:ext>
              </a:extLst>
            </p:cNvPr>
            <p:cNvSpPr/>
            <p:nvPr/>
          </p:nvSpPr>
          <p:spPr>
            <a:xfrm>
              <a:off x="683568" y="4005064"/>
              <a:ext cx="720000" cy="720000"/>
            </a:xfrm>
            <a:prstGeom prst="rect">
              <a:avLst/>
            </a:prstGeom>
            <a:solidFill>
              <a:srgbClr val="5AF8B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9ACB62F-D864-405A-89F8-7292EC24F943}"/>
                </a:ext>
              </a:extLst>
            </p:cNvPr>
            <p:cNvSpPr/>
            <p:nvPr/>
          </p:nvSpPr>
          <p:spPr>
            <a:xfrm>
              <a:off x="2051720" y="5301208"/>
              <a:ext cx="720000" cy="720000"/>
            </a:xfrm>
            <a:prstGeom prst="rect">
              <a:avLst/>
            </a:prstGeom>
            <a:solidFill>
              <a:srgbClr val="5AF8B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EDA6796-465A-4F4B-A13E-10AE8E0AF5E8}"/>
                </a:ext>
              </a:extLst>
            </p:cNvPr>
            <p:cNvSpPr/>
            <p:nvPr/>
          </p:nvSpPr>
          <p:spPr>
            <a:xfrm>
              <a:off x="7740352" y="4005064"/>
              <a:ext cx="720000" cy="720000"/>
            </a:xfrm>
            <a:prstGeom prst="rect">
              <a:avLst/>
            </a:prstGeom>
            <a:solidFill>
              <a:srgbClr val="5AF8B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E1A48D8-8B03-4A02-94B9-F2A16717AA33}"/>
                </a:ext>
              </a:extLst>
            </p:cNvPr>
            <p:cNvSpPr/>
            <p:nvPr/>
          </p:nvSpPr>
          <p:spPr>
            <a:xfrm>
              <a:off x="6372200" y="5301208"/>
              <a:ext cx="720000" cy="720000"/>
            </a:xfrm>
            <a:prstGeom prst="rect">
              <a:avLst/>
            </a:prstGeom>
            <a:solidFill>
              <a:srgbClr val="5AF8B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EBB2E27-BD92-4035-B610-70F5523A08EF}"/>
                </a:ext>
              </a:extLst>
            </p:cNvPr>
            <p:cNvSpPr/>
            <p:nvPr/>
          </p:nvSpPr>
          <p:spPr>
            <a:xfrm>
              <a:off x="4211960" y="2060928"/>
              <a:ext cx="720000" cy="720000"/>
            </a:xfrm>
            <a:prstGeom prst="rect">
              <a:avLst/>
            </a:prstGeom>
            <a:solidFill>
              <a:srgbClr val="F7E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310F469-0749-49FF-97B8-12A3693E3EE1}"/>
                </a:ext>
              </a:extLst>
            </p:cNvPr>
            <p:cNvSpPr/>
            <p:nvPr/>
          </p:nvSpPr>
          <p:spPr>
            <a:xfrm>
              <a:off x="2915816" y="1124744"/>
              <a:ext cx="720000" cy="720000"/>
            </a:xfrm>
            <a:prstGeom prst="rect">
              <a:avLst/>
            </a:prstGeom>
            <a:solidFill>
              <a:srgbClr val="5AF8B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651EB2D-5DF9-4A4F-B008-B22D52AE76F3}"/>
                </a:ext>
              </a:extLst>
            </p:cNvPr>
            <p:cNvSpPr/>
            <p:nvPr/>
          </p:nvSpPr>
          <p:spPr>
            <a:xfrm>
              <a:off x="5508104" y="1124744"/>
              <a:ext cx="720000" cy="720000"/>
            </a:xfrm>
            <a:prstGeom prst="rect">
              <a:avLst/>
            </a:prstGeom>
            <a:solidFill>
              <a:srgbClr val="5AF8B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EA9FEAD7-5ECB-4CC3-B7F8-EAB39B6BE8EE}"/>
                </a:ext>
              </a:extLst>
            </p:cNvPr>
            <p:cNvSpPr/>
            <p:nvPr/>
          </p:nvSpPr>
          <p:spPr>
            <a:xfrm>
              <a:off x="1691680" y="1124744"/>
              <a:ext cx="720000" cy="720000"/>
            </a:xfrm>
            <a:prstGeom prst="rect">
              <a:avLst/>
            </a:prstGeom>
            <a:solidFill>
              <a:srgbClr val="4B65D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F0FAE55-5D1A-4152-A98D-3E2ADC753B6A}"/>
                </a:ext>
              </a:extLst>
            </p:cNvPr>
            <p:cNvSpPr/>
            <p:nvPr/>
          </p:nvSpPr>
          <p:spPr>
            <a:xfrm>
              <a:off x="6732240" y="1124744"/>
              <a:ext cx="720000" cy="720000"/>
            </a:xfrm>
            <a:prstGeom prst="rect">
              <a:avLst/>
            </a:prstGeom>
            <a:solidFill>
              <a:srgbClr val="4B65D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A2E331D7-BCC4-4040-8F89-E635D9F1998A}"/>
                </a:ext>
              </a:extLst>
            </p:cNvPr>
            <p:cNvSpPr/>
            <p:nvPr/>
          </p:nvSpPr>
          <p:spPr>
            <a:xfrm>
              <a:off x="683568" y="2852936"/>
              <a:ext cx="720000" cy="720000"/>
            </a:xfrm>
            <a:prstGeom prst="rect">
              <a:avLst/>
            </a:prstGeom>
            <a:solidFill>
              <a:srgbClr val="4B65D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6C3480CC-04B1-47AC-AD2E-E9869B731273}"/>
                </a:ext>
              </a:extLst>
            </p:cNvPr>
            <p:cNvSpPr/>
            <p:nvPr/>
          </p:nvSpPr>
          <p:spPr>
            <a:xfrm>
              <a:off x="3275856" y="5301208"/>
              <a:ext cx="720000" cy="720000"/>
            </a:xfrm>
            <a:prstGeom prst="rect">
              <a:avLst/>
            </a:prstGeom>
            <a:solidFill>
              <a:srgbClr val="4B65D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5985F188-5640-4561-AA78-EFFC3B043069}"/>
                </a:ext>
              </a:extLst>
            </p:cNvPr>
            <p:cNvSpPr/>
            <p:nvPr/>
          </p:nvSpPr>
          <p:spPr>
            <a:xfrm>
              <a:off x="7740352" y="2852936"/>
              <a:ext cx="720000" cy="720000"/>
            </a:xfrm>
            <a:prstGeom prst="rect">
              <a:avLst/>
            </a:prstGeom>
            <a:solidFill>
              <a:srgbClr val="4B65D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6B4FF2B9-C8A1-4C01-88A5-A5A42CC05835}"/>
                </a:ext>
              </a:extLst>
            </p:cNvPr>
            <p:cNvSpPr/>
            <p:nvPr/>
          </p:nvSpPr>
          <p:spPr>
            <a:xfrm>
              <a:off x="5220072" y="5301208"/>
              <a:ext cx="720000" cy="720000"/>
            </a:xfrm>
            <a:prstGeom prst="rect">
              <a:avLst/>
            </a:prstGeom>
            <a:solidFill>
              <a:srgbClr val="4B65D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67DA2840-C8F7-4DAA-AAAE-80CAB9E62C04}"/>
                </a:ext>
              </a:extLst>
            </p:cNvPr>
            <p:cNvCxnSpPr>
              <a:stCxn id="58" idx="0"/>
              <a:endCxn id="15" idx="2"/>
            </p:cNvCxnSpPr>
            <p:nvPr/>
          </p:nvCxnSpPr>
          <p:spPr>
            <a:xfrm flipH="1" flipV="1">
              <a:off x="4571960" y="2780928"/>
              <a:ext cx="0" cy="504056"/>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DAC0B4-19B2-44D8-9E78-B4C6D8DF2C64}"/>
                </a:ext>
              </a:extLst>
            </p:cNvPr>
            <p:cNvCxnSpPr>
              <a:stCxn id="58" idx="1"/>
              <a:endCxn id="9" idx="3"/>
            </p:cNvCxnSpPr>
            <p:nvPr/>
          </p:nvCxnSpPr>
          <p:spPr>
            <a:xfrm flipH="1">
              <a:off x="2771720" y="3644984"/>
              <a:ext cx="504136" cy="72008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F8FBD24-3EB8-4F6D-B3A2-DF1D5275F0C7}"/>
                </a:ext>
              </a:extLst>
            </p:cNvPr>
            <p:cNvCxnSpPr>
              <a:stCxn id="58" idx="3"/>
              <a:endCxn id="10" idx="1"/>
            </p:cNvCxnSpPr>
            <p:nvPr/>
          </p:nvCxnSpPr>
          <p:spPr>
            <a:xfrm>
              <a:off x="5975856" y="3644984"/>
              <a:ext cx="396344" cy="72008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6A4676E-62A0-4ACC-84A9-FB799C975DAC}"/>
                </a:ext>
              </a:extLst>
            </p:cNvPr>
            <p:cNvCxnSpPr>
              <a:stCxn id="15" idx="1"/>
              <a:endCxn id="16" idx="3"/>
            </p:cNvCxnSpPr>
            <p:nvPr/>
          </p:nvCxnSpPr>
          <p:spPr>
            <a:xfrm flipH="1" flipV="1">
              <a:off x="3635816" y="1484744"/>
              <a:ext cx="576144" cy="93618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C07152D-8D7C-453B-A074-76A56DFC41AE}"/>
                </a:ext>
              </a:extLst>
            </p:cNvPr>
            <p:cNvCxnSpPr>
              <a:stCxn id="15" idx="3"/>
              <a:endCxn id="17" idx="1"/>
            </p:cNvCxnSpPr>
            <p:nvPr/>
          </p:nvCxnSpPr>
          <p:spPr>
            <a:xfrm flipV="1">
              <a:off x="4931960" y="1484744"/>
              <a:ext cx="576144" cy="93618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634E14A-A4DE-453D-9291-5C09E1F476E4}"/>
                </a:ext>
              </a:extLst>
            </p:cNvPr>
            <p:cNvCxnSpPr>
              <a:stCxn id="16" idx="1"/>
              <a:endCxn id="18" idx="3"/>
            </p:cNvCxnSpPr>
            <p:nvPr/>
          </p:nvCxnSpPr>
          <p:spPr>
            <a:xfrm flipH="1">
              <a:off x="2411680" y="1484744"/>
              <a:ext cx="50413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9CAB068-978E-4B31-99DD-B6D2754A8B54}"/>
                </a:ext>
              </a:extLst>
            </p:cNvPr>
            <p:cNvCxnSpPr>
              <a:stCxn id="17" idx="3"/>
              <a:endCxn id="19" idx="1"/>
            </p:cNvCxnSpPr>
            <p:nvPr/>
          </p:nvCxnSpPr>
          <p:spPr>
            <a:xfrm>
              <a:off x="6228104" y="1484744"/>
              <a:ext cx="50413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8B4B79B-BCF6-4754-AE21-260F4D586CE9}"/>
                </a:ext>
              </a:extLst>
            </p:cNvPr>
            <p:cNvCxnSpPr>
              <a:stCxn id="11" idx="0"/>
              <a:endCxn id="20" idx="2"/>
            </p:cNvCxnSpPr>
            <p:nvPr/>
          </p:nvCxnSpPr>
          <p:spPr>
            <a:xfrm flipV="1">
              <a:off x="1043568" y="3572936"/>
              <a:ext cx="0" cy="43212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FFF31DA-B74D-48E9-8077-A0FB4581207A}"/>
                </a:ext>
              </a:extLst>
            </p:cNvPr>
            <p:cNvCxnSpPr>
              <a:stCxn id="13" idx="0"/>
              <a:endCxn id="22" idx="2"/>
            </p:cNvCxnSpPr>
            <p:nvPr/>
          </p:nvCxnSpPr>
          <p:spPr>
            <a:xfrm flipV="1">
              <a:off x="8100352" y="3572936"/>
              <a:ext cx="0" cy="43212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C9A46CE-CFC5-4ED4-A49F-63996B5632DC}"/>
                </a:ext>
              </a:extLst>
            </p:cNvPr>
            <p:cNvCxnSpPr>
              <a:stCxn id="12" idx="3"/>
              <a:endCxn id="21" idx="1"/>
            </p:cNvCxnSpPr>
            <p:nvPr/>
          </p:nvCxnSpPr>
          <p:spPr>
            <a:xfrm>
              <a:off x="2771720" y="5661208"/>
              <a:ext cx="50413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90A35E2-D962-4D5B-B7E8-46EBE60545F6}"/>
                </a:ext>
              </a:extLst>
            </p:cNvPr>
            <p:cNvCxnSpPr>
              <a:stCxn id="14" idx="1"/>
              <a:endCxn id="23" idx="3"/>
            </p:cNvCxnSpPr>
            <p:nvPr/>
          </p:nvCxnSpPr>
          <p:spPr>
            <a:xfrm flipH="1">
              <a:off x="5940072" y="5661208"/>
              <a:ext cx="43212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79F94F3-0A9D-47C3-A066-8C68C88ED5A1}"/>
                </a:ext>
              </a:extLst>
            </p:cNvPr>
            <p:cNvCxnSpPr>
              <a:stCxn id="9" idx="1"/>
              <a:endCxn id="11" idx="3"/>
            </p:cNvCxnSpPr>
            <p:nvPr/>
          </p:nvCxnSpPr>
          <p:spPr>
            <a:xfrm flipH="1">
              <a:off x="1403568" y="4365064"/>
              <a:ext cx="64815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B476074-8C50-43DE-97DA-D19630F4DD7A}"/>
                </a:ext>
              </a:extLst>
            </p:cNvPr>
            <p:cNvCxnSpPr>
              <a:stCxn id="9" idx="2"/>
              <a:endCxn id="12" idx="0"/>
            </p:cNvCxnSpPr>
            <p:nvPr/>
          </p:nvCxnSpPr>
          <p:spPr>
            <a:xfrm>
              <a:off x="2411720" y="4725064"/>
              <a:ext cx="0" cy="57614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F37F4BE-08B0-40AB-A2BA-472066C22582}"/>
                </a:ext>
              </a:extLst>
            </p:cNvPr>
            <p:cNvCxnSpPr>
              <a:stCxn id="10" idx="3"/>
              <a:endCxn id="13" idx="1"/>
            </p:cNvCxnSpPr>
            <p:nvPr/>
          </p:nvCxnSpPr>
          <p:spPr>
            <a:xfrm>
              <a:off x="7092200" y="4365064"/>
              <a:ext cx="64815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D81DA35-5D0B-4DCF-B5E8-9CAC421916DC}"/>
                </a:ext>
              </a:extLst>
            </p:cNvPr>
            <p:cNvCxnSpPr>
              <a:stCxn id="10" idx="2"/>
              <a:endCxn id="14" idx="0"/>
            </p:cNvCxnSpPr>
            <p:nvPr/>
          </p:nvCxnSpPr>
          <p:spPr>
            <a:xfrm>
              <a:off x="6732200" y="4725064"/>
              <a:ext cx="0" cy="57614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429A5AD-B2C7-4620-BEB5-35F5B60F51AE}"/>
                </a:ext>
              </a:extLst>
            </p:cNvPr>
            <p:cNvSpPr txBox="1"/>
            <p:nvPr/>
          </p:nvSpPr>
          <p:spPr>
            <a:xfrm>
              <a:off x="4211960" y="2132936"/>
              <a:ext cx="720080" cy="584775"/>
            </a:xfrm>
            <a:prstGeom prst="rect">
              <a:avLst/>
            </a:prstGeom>
            <a:noFill/>
          </p:spPr>
          <p:txBody>
            <a:bodyPr wrap="square" rtlCol="0">
              <a:spAutoFit/>
            </a:bodyPr>
            <a:lstStyle/>
            <a:p>
              <a:pPr algn="ctr"/>
              <a:r>
                <a:rPr lang="en-GB" sz="3200" b="1">
                  <a:solidFill>
                    <a:schemeClr val="bg1"/>
                  </a:solidFill>
                  <a:latin typeface="Century Gothic" pitchFamily="34" charset="0"/>
                </a:rPr>
                <a:t>1</a:t>
              </a:r>
            </a:p>
          </p:txBody>
        </p:sp>
        <p:sp>
          <p:nvSpPr>
            <p:cNvPr id="40" name="TextBox 39">
              <a:extLst>
                <a:ext uri="{FF2B5EF4-FFF2-40B4-BE49-F238E27FC236}">
                  <a16:creationId xmlns:a16="http://schemas.microsoft.com/office/drawing/2014/main" id="{9DB50674-CF25-4FBB-8983-37AD858453F4}"/>
                </a:ext>
              </a:extLst>
            </p:cNvPr>
            <p:cNvSpPr txBox="1"/>
            <p:nvPr/>
          </p:nvSpPr>
          <p:spPr>
            <a:xfrm>
              <a:off x="2051720" y="4068361"/>
              <a:ext cx="720080" cy="584775"/>
            </a:xfrm>
            <a:prstGeom prst="rect">
              <a:avLst/>
            </a:prstGeom>
            <a:noFill/>
          </p:spPr>
          <p:txBody>
            <a:bodyPr wrap="square" rtlCol="0">
              <a:spAutoFit/>
            </a:bodyPr>
            <a:lstStyle/>
            <a:p>
              <a:pPr algn="ctr"/>
              <a:r>
                <a:rPr lang="en-GB" sz="3200" b="1">
                  <a:solidFill>
                    <a:schemeClr val="bg1"/>
                  </a:solidFill>
                  <a:latin typeface="Century Gothic" pitchFamily="34" charset="0"/>
                </a:rPr>
                <a:t>1</a:t>
              </a:r>
            </a:p>
          </p:txBody>
        </p:sp>
        <p:sp>
          <p:nvSpPr>
            <p:cNvPr id="41" name="TextBox 40">
              <a:extLst>
                <a:ext uri="{FF2B5EF4-FFF2-40B4-BE49-F238E27FC236}">
                  <a16:creationId xmlns:a16="http://schemas.microsoft.com/office/drawing/2014/main" id="{2BF079FF-C6C1-404F-89E8-DA0A4B1EB911}"/>
                </a:ext>
              </a:extLst>
            </p:cNvPr>
            <p:cNvSpPr txBox="1"/>
            <p:nvPr/>
          </p:nvSpPr>
          <p:spPr>
            <a:xfrm>
              <a:off x="6372200" y="4077072"/>
              <a:ext cx="720080" cy="584775"/>
            </a:xfrm>
            <a:prstGeom prst="rect">
              <a:avLst/>
            </a:prstGeom>
            <a:noFill/>
          </p:spPr>
          <p:txBody>
            <a:bodyPr wrap="square" rtlCol="0">
              <a:spAutoFit/>
            </a:bodyPr>
            <a:lstStyle/>
            <a:p>
              <a:pPr algn="ctr"/>
              <a:r>
                <a:rPr lang="en-GB" sz="3200" b="1">
                  <a:solidFill>
                    <a:schemeClr val="bg1"/>
                  </a:solidFill>
                  <a:latin typeface="Century Gothic" pitchFamily="34" charset="0"/>
                </a:rPr>
                <a:t>1</a:t>
              </a:r>
            </a:p>
          </p:txBody>
        </p:sp>
        <p:sp>
          <p:nvSpPr>
            <p:cNvPr id="42" name="TextBox 41">
              <a:extLst>
                <a:ext uri="{FF2B5EF4-FFF2-40B4-BE49-F238E27FC236}">
                  <a16:creationId xmlns:a16="http://schemas.microsoft.com/office/drawing/2014/main" id="{FEA99F18-C3E2-4C77-A2E7-A805A4164A65}"/>
                </a:ext>
              </a:extLst>
            </p:cNvPr>
            <p:cNvSpPr txBox="1"/>
            <p:nvPr/>
          </p:nvSpPr>
          <p:spPr>
            <a:xfrm>
              <a:off x="5508104" y="1196752"/>
              <a:ext cx="720080" cy="584775"/>
            </a:xfrm>
            <a:prstGeom prst="rect">
              <a:avLst/>
            </a:prstGeom>
            <a:noFill/>
          </p:spPr>
          <p:txBody>
            <a:bodyPr wrap="square" rtlCol="0">
              <a:spAutoFit/>
            </a:bodyPr>
            <a:lstStyle/>
            <a:p>
              <a:pPr algn="ctr"/>
              <a:r>
                <a:rPr lang="en-GB" sz="3200" b="1">
                  <a:solidFill>
                    <a:schemeClr val="bg1"/>
                  </a:solidFill>
                  <a:latin typeface="Century Gothic" pitchFamily="34" charset="0"/>
                </a:rPr>
                <a:t>2</a:t>
              </a:r>
            </a:p>
          </p:txBody>
        </p:sp>
        <p:sp>
          <p:nvSpPr>
            <p:cNvPr id="43" name="TextBox 42">
              <a:extLst>
                <a:ext uri="{FF2B5EF4-FFF2-40B4-BE49-F238E27FC236}">
                  <a16:creationId xmlns:a16="http://schemas.microsoft.com/office/drawing/2014/main" id="{79D58E05-8C2C-4647-9D39-4D438BAEC8C3}"/>
                </a:ext>
              </a:extLst>
            </p:cNvPr>
            <p:cNvSpPr txBox="1"/>
            <p:nvPr/>
          </p:nvSpPr>
          <p:spPr>
            <a:xfrm>
              <a:off x="2915816" y="1196752"/>
              <a:ext cx="720080" cy="584775"/>
            </a:xfrm>
            <a:prstGeom prst="rect">
              <a:avLst/>
            </a:prstGeom>
            <a:noFill/>
          </p:spPr>
          <p:txBody>
            <a:bodyPr wrap="square" rtlCol="0">
              <a:spAutoFit/>
            </a:bodyPr>
            <a:lstStyle/>
            <a:p>
              <a:pPr algn="ctr"/>
              <a:r>
                <a:rPr lang="en-GB" sz="3200" b="1">
                  <a:solidFill>
                    <a:schemeClr val="bg1"/>
                  </a:solidFill>
                  <a:latin typeface="Century Gothic" pitchFamily="34" charset="0"/>
                </a:rPr>
                <a:t>2</a:t>
              </a:r>
            </a:p>
          </p:txBody>
        </p:sp>
        <p:sp>
          <p:nvSpPr>
            <p:cNvPr id="44" name="TextBox 43">
              <a:extLst>
                <a:ext uri="{FF2B5EF4-FFF2-40B4-BE49-F238E27FC236}">
                  <a16:creationId xmlns:a16="http://schemas.microsoft.com/office/drawing/2014/main" id="{6B740DA7-8EDD-499C-B6CC-41996CBC3E04}"/>
                </a:ext>
              </a:extLst>
            </p:cNvPr>
            <p:cNvSpPr txBox="1"/>
            <p:nvPr/>
          </p:nvSpPr>
          <p:spPr>
            <a:xfrm>
              <a:off x="683568" y="4077072"/>
              <a:ext cx="720080" cy="584775"/>
            </a:xfrm>
            <a:prstGeom prst="rect">
              <a:avLst/>
            </a:prstGeom>
            <a:noFill/>
          </p:spPr>
          <p:txBody>
            <a:bodyPr wrap="square" rtlCol="0">
              <a:spAutoFit/>
            </a:bodyPr>
            <a:lstStyle/>
            <a:p>
              <a:pPr algn="ctr"/>
              <a:r>
                <a:rPr lang="en-GB" sz="3200" b="1">
                  <a:solidFill>
                    <a:schemeClr val="bg1"/>
                  </a:solidFill>
                  <a:latin typeface="Century Gothic" pitchFamily="34" charset="0"/>
                </a:rPr>
                <a:t>2</a:t>
              </a:r>
            </a:p>
          </p:txBody>
        </p:sp>
        <p:sp>
          <p:nvSpPr>
            <p:cNvPr id="45" name="TextBox 44">
              <a:extLst>
                <a:ext uri="{FF2B5EF4-FFF2-40B4-BE49-F238E27FC236}">
                  <a16:creationId xmlns:a16="http://schemas.microsoft.com/office/drawing/2014/main" id="{E9D61A72-4EE2-4E33-922F-16E033EC04C3}"/>
                </a:ext>
              </a:extLst>
            </p:cNvPr>
            <p:cNvSpPr txBox="1"/>
            <p:nvPr/>
          </p:nvSpPr>
          <p:spPr>
            <a:xfrm>
              <a:off x="2051720" y="5373216"/>
              <a:ext cx="720080" cy="584775"/>
            </a:xfrm>
            <a:prstGeom prst="rect">
              <a:avLst/>
            </a:prstGeom>
            <a:noFill/>
          </p:spPr>
          <p:txBody>
            <a:bodyPr wrap="square" rtlCol="0">
              <a:spAutoFit/>
            </a:bodyPr>
            <a:lstStyle/>
            <a:p>
              <a:pPr algn="ctr"/>
              <a:r>
                <a:rPr lang="en-GB" sz="3200" b="1">
                  <a:solidFill>
                    <a:schemeClr val="bg1"/>
                  </a:solidFill>
                  <a:latin typeface="Century Gothic" pitchFamily="34" charset="0"/>
                </a:rPr>
                <a:t>2</a:t>
              </a:r>
            </a:p>
          </p:txBody>
        </p:sp>
        <p:sp>
          <p:nvSpPr>
            <p:cNvPr id="46" name="TextBox 45">
              <a:extLst>
                <a:ext uri="{FF2B5EF4-FFF2-40B4-BE49-F238E27FC236}">
                  <a16:creationId xmlns:a16="http://schemas.microsoft.com/office/drawing/2014/main" id="{44762EAC-4FCA-4F22-BE46-A4134E0BD5D3}"/>
                </a:ext>
              </a:extLst>
            </p:cNvPr>
            <p:cNvSpPr txBox="1"/>
            <p:nvPr/>
          </p:nvSpPr>
          <p:spPr>
            <a:xfrm>
              <a:off x="6372200" y="5373216"/>
              <a:ext cx="720080" cy="584775"/>
            </a:xfrm>
            <a:prstGeom prst="rect">
              <a:avLst/>
            </a:prstGeom>
            <a:noFill/>
          </p:spPr>
          <p:txBody>
            <a:bodyPr wrap="square" rtlCol="0">
              <a:spAutoFit/>
            </a:bodyPr>
            <a:lstStyle/>
            <a:p>
              <a:pPr algn="ctr"/>
              <a:r>
                <a:rPr lang="en-GB" sz="3200" b="1">
                  <a:solidFill>
                    <a:schemeClr val="bg1"/>
                  </a:solidFill>
                  <a:latin typeface="Century Gothic" pitchFamily="34" charset="0"/>
                </a:rPr>
                <a:t>2</a:t>
              </a:r>
            </a:p>
          </p:txBody>
        </p:sp>
        <p:sp>
          <p:nvSpPr>
            <p:cNvPr id="47" name="TextBox 46">
              <a:extLst>
                <a:ext uri="{FF2B5EF4-FFF2-40B4-BE49-F238E27FC236}">
                  <a16:creationId xmlns:a16="http://schemas.microsoft.com/office/drawing/2014/main" id="{D3607EAD-609D-47C6-894B-03505814F210}"/>
                </a:ext>
              </a:extLst>
            </p:cNvPr>
            <p:cNvSpPr txBox="1"/>
            <p:nvPr/>
          </p:nvSpPr>
          <p:spPr>
            <a:xfrm>
              <a:off x="7740352" y="4077072"/>
              <a:ext cx="720080" cy="584775"/>
            </a:xfrm>
            <a:prstGeom prst="rect">
              <a:avLst/>
            </a:prstGeom>
            <a:noFill/>
          </p:spPr>
          <p:txBody>
            <a:bodyPr wrap="square" rtlCol="0">
              <a:spAutoFit/>
            </a:bodyPr>
            <a:lstStyle/>
            <a:p>
              <a:pPr algn="ctr"/>
              <a:r>
                <a:rPr lang="en-GB" sz="3200" b="1">
                  <a:solidFill>
                    <a:schemeClr val="bg1"/>
                  </a:solidFill>
                  <a:latin typeface="Century Gothic" pitchFamily="34" charset="0"/>
                </a:rPr>
                <a:t>2</a:t>
              </a:r>
            </a:p>
          </p:txBody>
        </p:sp>
        <p:sp>
          <p:nvSpPr>
            <p:cNvPr id="48" name="TextBox 47">
              <a:extLst>
                <a:ext uri="{FF2B5EF4-FFF2-40B4-BE49-F238E27FC236}">
                  <a16:creationId xmlns:a16="http://schemas.microsoft.com/office/drawing/2014/main" id="{F1C48D60-464E-40F3-A9FB-BC8D3545EFB3}"/>
                </a:ext>
              </a:extLst>
            </p:cNvPr>
            <p:cNvSpPr txBox="1"/>
            <p:nvPr/>
          </p:nvSpPr>
          <p:spPr>
            <a:xfrm>
              <a:off x="1691680" y="1196752"/>
              <a:ext cx="720080" cy="584775"/>
            </a:xfrm>
            <a:prstGeom prst="rect">
              <a:avLst/>
            </a:prstGeom>
            <a:noFill/>
          </p:spPr>
          <p:txBody>
            <a:bodyPr wrap="square" rtlCol="0">
              <a:spAutoFit/>
            </a:bodyPr>
            <a:lstStyle/>
            <a:p>
              <a:pPr algn="ctr"/>
              <a:r>
                <a:rPr lang="en-GB" sz="3200" b="1">
                  <a:solidFill>
                    <a:schemeClr val="bg1"/>
                  </a:solidFill>
                  <a:latin typeface="Century Gothic" pitchFamily="34" charset="0"/>
                </a:rPr>
                <a:t>3</a:t>
              </a:r>
            </a:p>
          </p:txBody>
        </p:sp>
        <p:sp>
          <p:nvSpPr>
            <p:cNvPr id="49" name="TextBox 48">
              <a:extLst>
                <a:ext uri="{FF2B5EF4-FFF2-40B4-BE49-F238E27FC236}">
                  <a16:creationId xmlns:a16="http://schemas.microsoft.com/office/drawing/2014/main" id="{55F8BA9B-1DEC-4A86-9B8C-477A45D072B5}"/>
                </a:ext>
              </a:extLst>
            </p:cNvPr>
            <p:cNvSpPr txBox="1"/>
            <p:nvPr/>
          </p:nvSpPr>
          <p:spPr>
            <a:xfrm>
              <a:off x="683568" y="2924944"/>
              <a:ext cx="720080" cy="584775"/>
            </a:xfrm>
            <a:prstGeom prst="rect">
              <a:avLst/>
            </a:prstGeom>
            <a:noFill/>
          </p:spPr>
          <p:txBody>
            <a:bodyPr wrap="square" rtlCol="0">
              <a:spAutoFit/>
            </a:bodyPr>
            <a:lstStyle/>
            <a:p>
              <a:pPr algn="ctr"/>
              <a:r>
                <a:rPr lang="en-GB" sz="3200" b="1">
                  <a:solidFill>
                    <a:schemeClr val="bg1"/>
                  </a:solidFill>
                  <a:latin typeface="Century Gothic" pitchFamily="34" charset="0"/>
                </a:rPr>
                <a:t>3</a:t>
              </a:r>
            </a:p>
          </p:txBody>
        </p:sp>
        <p:sp>
          <p:nvSpPr>
            <p:cNvPr id="50" name="TextBox 49">
              <a:extLst>
                <a:ext uri="{FF2B5EF4-FFF2-40B4-BE49-F238E27FC236}">
                  <a16:creationId xmlns:a16="http://schemas.microsoft.com/office/drawing/2014/main" id="{43AEE031-3FA9-4FA4-813F-8CE54F99EC9C}"/>
                </a:ext>
              </a:extLst>
            </p:cNvPr>
            <p:cNvSpPr txBox="1"/>
            <p:nvPr/>
          </p:nvSpPr>
          <p:spPr>
            <a:xfrm>
              <a:off x="6732240" y="1196752"/>
              <a:ext cx="720080" cy="584775"/>
            </a:xfrm>
            <a:prstGeom prst="rect">
              <a:avLst/>
            </a:prstGeom>
            <a:noFill/>
          </p:spPr>
          <p:txBody>
            <a:bodyPr wrap="square" rtlCol="0">
              <a:spAutoFit/>
            </a:bodyPr>
            <a:lstStyle/>
            <a:p>
              <a:pPr algn="ctr"/>
              <a:r>
                <a:rPr lang="en-GB" sz="3200" b="1">
                  <a:solidFill>
                    <a:schemeClr val="bg1"/>
                  </a:solidFill>
                  <a:latin typeface="Century Gothic" pitchFamily="34" charset="0"/>
                </a:rPr>
                <a:t>3</a:t>
              </a:r>
            </a:p>
          </p:txBody>
        </p:sp>
        <p:sp>
          <p:nvSpPr>
            <p:cNvPr id="51" name="TextBox 50">
              <a:extLst>
                <a:ext uri="{FF2B5EF4-FFF2-40B4-BE49-F238E27FC236}">
                  <a16:creationId xmlns:a16="http://schemas.microsoft.com/office/drawing/2014/main" id="{A1218A8E-2859-46E4-B819-076660238F46}"/>
                </a:ext>
              </a:extLst>
            </p:cNvPr>
            <p:cNvSpPr txBox="1"/>
            <p:nvPr/>
          </p:nvSpPr>
          <p:spPr>
            <a:xfrm>
              <a:off x="3275856" y="5373216"/>
              <a:ext cx="720080" cy="584775"/>
            </a:xfrm>
            <a:prstGeom prst="rect">
              <a:avLst/>
            </a:prstGeom>
            <a:noFill/>
          </p:spPr>
          <p:txBody>
            <a:bodyPr wrap="square" rtlCol="0">
              <a:spAutoFit/>
            </a:bodyPr>
            <a:lstStyle/>
            <a:p>
              <a:pPr algn="ctr"/>
              <a:r>
                <a:rPr lang="en-GB" sz="3200" b="1">
                  <a:solidFill>
                    <a:schemeClr val="bg1"/>
                  </a:solidFill>
                  <a:latin typeface="Century Gothic" pitchFamily="34" charset="0"/>
                </a:rPr>
                <a:t>3</a:t>
              </a:r>
            </a:p>
          </p:txBody>
        </p:sp>
        <p:sp>
          <p:nvSpPr>
            <p:cNvPr id="52" name="TextBox 51">
              <a:extLst>
                <a:ext uri="{FF2B5EF4-FFF2-40B4-BE49-F238E27FC236}">
                  <a16:creationId xmlns:a16="http://schemas.microsoft.com/office/drawing/2014/main" id="{8D7F7CCB-9860-4D31-B4F2-766C46E525A2}"/>
                </a:ext>
              </a:extLst>
            </p:cNvPr>
            <p:cNvSpPr txBox="1"/>
            <p:nvPr/>
          </p:nvSpPr>
          <p:spPr>
            <a:xfrm>
              <a:off x="7740352" y="2924944"/>
              <a:ext cx="720080" cy="584775"/>
            </a:xfrm>
            <a:prstGeom prst="rect">
              <a:avLst/>
            </a:prstGeom>
            <a:noFill/>
          </p:spPr>
          <p:txBody>
            <a:bodyPr wrap="square" rtlCol="0">
              <a:spAutoFit/>
            </a:bodyPr>
            <a:lstStyle/>
            <a:p>
              <a:pPr algn="ctr"/>
              <a:r>
                <a:rPr lang="en-GB" sz="3200" b="1">
                  <a:solidFill>
                    <a:schemeClr val="bg1"/>
                  </a:solidFill>
                  <a:latin typeface="Century Gothic" pitchFamily="34" charset="0"/>
                </a:rPr>
                <a:t>3</a:t>
              </a:r>
            </a:p>
          </p:txBody>
        </p:sp>
        <p:sp>
          <p:nvSpPr>
            <p:cNvPr id="53" name="TextBox 52">
              <a:extLst>
                <a:ext uri="{FF2B5EF4-FFF2-40B4-BE49-F238E27FC236}">
                  <a16:creationId xmlns:a16="http://schemas.microsoft.com/office/drawing/2014/main" id="{86AE40D6-C617-427D-A041-F556277755E1}"/>
                </a:ext>
              </a:extLst>
            </p:cNvPr>
            <p:cNvSpPr txBox="1"/>
            <p:nvPr/>
          </p:nvSpPr>
          <p:spPr>
            <a:xfrm>
              <a:off x="5220072" y="5373216"/>
              <a:ext cx="720080" cy="584775"/>
            </a:xfrm>
            <a:prstGeom prst="rect">
              <a:avLst/>
            </a:prstGeom>
            <a:noFill/>
          </p:spPr>
          <p:txBody>
            <a:bodyPr wrap="square" rtlCol="0">
              <a:spAutoFit/>
            </a:bodyPr>
            <a:lstStyle/>
            <a:p>
              <a:pPr algn="ctr"/>
              <a:r>
                <a:rPr lang="en-GB" sz="3200" b="1">
                  <a:solidFill>
                    <a:schemeClr val="bg1"/>
                  </a:solidFill>
                  <a:latin typeface="Century Gothic" pitchFamily="34" charset="0"/>
                </a:rPr>
                <a:t>3</a:t>
              </a:r>
            </a:p>
          </p:txBody>
        </p:sp>
        <p:cxnSp>
          <p:nvCxnSpPr>
            <p:cNvPr id="54" name="Straight Connector 53">
              <a:extLst>
                <a:ext uri="{FF2B5EF4-FFF2-40B4-BE49-F238E27FC236}">
                  <a16:creationId xmlns:a16="http://schemas.microsoft.com/office/drawing/2014/main" id="{65752310-0EC1-4114-A91D-B0EC61AECF2C}"/>
                </a:ext>
              </a:extLst>
            </p:cNvPr>
            <p:cNvCxnSpPr/>
            <p:nvPr/>
          </p:nvCxnSpPr>
          <p:spPr>
            <a:xfrm flipH="1" flipV="1">
              <a:off x="0" y="836712"/>
              <a:ext cx="3275856" cy="2448272"/>
            </a:xfrm>
            <a:prstGeom prst="line">
              <a:avLst/>
            </a:prstGeom>
            <a:ln>
              <a:solidFill>
                <a:srgbClr val="0AE094"/>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3835EFA-D0B6-4FC3-BECF-99BDB3132C27}"/>
                </a:ext>
              </a:extLst>
            </p:cNvPr>
            <p:cNvCxnSpPr>
              <a:stCxn id="59" idx="2"/>
            </p:cNvCxnSpPr>
            <p:nvPr/>
          </p:nvCxnSpPr>
          <p:spPr>
            <a:xfrm flipH="1">
              <a:off x="4590971" y="4005064"/>
              <a:ext cx="17033" cy="2547504"/>
            </a:xfrm>
            <a:prstGeom prst="line">
              <a:avLst/>
            </a:prstGeom>
            <a:ln>
              <a:solidFill>
                <a:srgbClr val="0AE09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249B0F0-AF83-45DC-AEEF-1400A47BA9D3}"/>
                </a:ext>
              </a:extLst>
            </p:cNvPr>
            <p:cNvCxnSpPr/>
            <p:nvPr/>
          </p:nvCxnSpPr>
          <p:spPr>
            <a:xfrm flipV="1">
              <a:off x="5940152" y="836712"/>
              <a:ext cx="3203848" cy="2448272"/>
            </a:xfrm>
            <a:prstGeom prst="line">
              <a:avLst/>
            </a:prstGeom>
            <a:ln>
              <a:solidFill>
                <a:srgbClr val="0AE09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005E455-7366-4842-9F4C-678E5BA8CDC6}"/>
                </a:ext>
              </a:extLst>
            </p:cNvPr>
            <p:cNvCxnSpPr>
              <a:stCxn id="6" idx="0"/>
              <a:endCxn id="6" idx="3"/>
            </p:cNvCxnSpPr>
            <p:nvPr/>
          </p:nvCxnSpPr>
          <p:spPr>
            <a:xfrm>
              <a:off x="-3965" y="828629"/>
              <a:ext cx="9147965" cy="8083"/>
            </a:xfrm>
            <a:prstGeom prst="line">
              <a:avLst/>
            </a:prstGeom>
            <a:ln>
              <a:solidFill>
                <a:srgbClr val="0AE094"/>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8C2CBE37-576A-4121-9E77-185CA0883893}"/>
                </a:ext>
              </a:extLst>
            </p:cNvPr>
            <p:cNvSpPr/>
            <p:nvPr/>
          </p:nvSpPr>
          <p:spPr>
            <a:xfrm>
              <a:off x="3275856" y="3284984"/>
              <a:ext cx="2700000" cy="720000"/>
            </a:xfrm>
            <a:prstGeom prst="rect">
              <a:avLst/>
            </a:prstGeom>
            <a:solidFill>
              <a:schemeClr val="bg1"/>
            </a:solidFill>
            <a:ln w="12700">
              <a:solidFill>
                <a:srgbClr val="0AE09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26E3FABF-BFCF-42EB-BDD2-FFE747E0401B}"/>
                </a:ext>
              </a:extLst>
            </p:cNvPr>
            <p:cNvSpPr txBox="1"/>
            <p:nvPr/>
          </p:nvSpPr>
          <p:spPr>
            <a:xfrm>
              <a:off x="3707904" y="3358733"/>
              <a:ext cx="1800200" cy="646331"/>
            </a:xfrm>
            <a:prstGeom prst="rect">
              <a:avLst/>
            </a:prstGeom>
            <a:noFill/>
          </p:spPr>
          <p:txBody>
            <a:bodyPr wrap="square" rtlCol="0">
              <a:spAutoFit/>
            </a:bodyPr>
            <a:lstStyle/>
            <a:p>
              <a:pPr algn="ctr"/>
              <a:r>
                <a:rPr lang="en-GB" sz="3600">
                  <a:solidFill>
                    <a:schemeClr val="bg1">
                      <a:lumMod val="50000"/>
                    </a:schemeClr>
                  </a:solidFill>
                  <a:latin typeface="Century Gothic" pitchFamily="34" charset="0"/>
                </a:rPr>
                <a:t>Action</a:t>
              </a:r>
            </a:p>
          </p:txBody>
        </p:sp>
      </p:grpSp>
      <p:sp>
        <p:nvSpPr>
          <p:cNvPr id="60" name="TextBox 59">
            <a:extLst>
              <a:ext uri="{FF2B5EF4-FFF2-40B4-BE49-F238E27FC236}">
                <a16:creationId xmlns:a16="http://schemas.microsoft.com/office/drawing/2014/main" id="{34764D5F-B21C-4399-8480-A58039DCB66C}"/>
              </a:ext>
            </a:extLst>
          </p:cNvPr>
          <p:cNvSpPr txBox="1"/>
          <p:nvPr/>
        </p:nvSpPr>
        <p:spPr>
          <a:xfrm>
            <a:off x="284193" y="87576"/>
            <a:ext cx="7915820" cy="461665"/>
          </a:xfrm>
          <a:prstGeom prst="rect">
            <a:avLst/>
          </a:prstGeom>
          <a:noFill/>
        </p:spPr>
        <p:txBody>
          <a:bodyPr wrap="square" rtlCol="0">
            <a:spAutoFit/>
          </a:bodyPr>
          <a:lstStyle/>
          <a:p>
            <a:r>
              <a:rPr lang="en-GB" sz="2400" b="1" dirty="0"/>
              <a:t>Game of consequences board</a:t>
            </a:r>
          </a:p>
        </p:txBody>
      </p:sp>
      <p:sp>
        <p:nvSpPr>
          <p:cNvPr id="61" name="TextBox 60">
            <a:extLst>
              <a:ext uri="{FF2B5EF4-FFF2-40B4-BE49-F238E27FC236}">
                <a16:creationId xmlns:a16="http://schemas.microsoft.com/office/drawing/2014/main" id="{DF21D745-0A70-4A3C-BEF4-80B4355EAD1B}"/>
              </a:ext>
            </a:extLst>
          </p:cNvPr>
          <p:cNvSpPr txBox="1"/>
          <p:nvPr/>
        </p:nvSpPr>
        <p:spPr>
          <a:xfrm>
            <a:off x="9144000" y="86956"/>
            <a:ext cx="1184579" cy="338554"/>
          </a:xfrm>
          <a:prstGeom prst="rect">
            <a:avLst/>
          </a:prstGeom>
          <a:noFill/>
        </p:spPr>
        <p:txBody>
          <a:bodyPr wrap="square" rtlCol="0">
            <a:spAutoFit/>
          </a:bodyPr>
          <a:lstStyle/>
          <a:p>
            <a:r>
              <a:rPr lang="en-US" sz="1600" b="1" dirty="0">
                <a:latin typeface="Century Gothic" panose="020B0502020202020204" pitchFamily="34" charset="0"/>
              </a:rPr>
              <a:t>SS3</a:t>
            </a:r>
            <a:endParaRPr lang="en-GB" sz="1600" b="1" dirty="0">
              <a:latin typeface="Century Gothic" panose="020B0502020202020204" pitchFamily="34" charset="0"/>
            </a:endParaRPr>
          </a:p>
        </p:txBody>
      </p:sp>
    </p:spTree>
    <p:extLst>
      <p:ext uri="{BB962C8B-B14F-4D97-AF65-F5344CB8AC3E}">
        <p14:creationId xmlns:p14="http://schemas.microsoft.com/office/powerpoint/2010/main" val="1446825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row&#10;&#10;Description automatically generated">
            <a:extLst>
              <a:ext uri="{FF2B5EF4-FFF2-40B4-BE49-F238E27FC236}">
                <a16:creationId xmlns:a16="http://schemas.microsoft.com/office/drawing/2014/main" id="{4A7C0055-0685-4B0E-B727-2273E793772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96483" y="4996078"/>
            <a:ext cx="1069121" cy="1068845"/>
          </a:xfrm>
          <a:prstGeom prst="rect">
            <a:avLst/>
          </a:prstGeom>
        </p:spPr>
      </p:pic>
      <p:sp>
        <p:nvSpPr>
          <p:cNvPr id="5" name="Rectangle 4">
            <a:extLst>
              <a:ext uri="{FF2B5EF4-FFF2-40B4-BE49-F238E27FC236}">
                <a16:creationId xmlns:a16="http://schemas.microsoft.com/office/drawing/2014/main" id="{4302FCA3-7603-47BB-8FE5-5AFF72114328}"/>
              </a:ext>
            </a:extLst>
          </p:cNvPr>
          <p:cNvSpPr/>
          <p:nvPr/>
        </p:nvSpPr>
        <p:spPr>
          <a:xfrm>
            <a:off x="259260" y="120316"/>
            <a:ext cx="4569915" cy="6262682"/>
          </a:xfrm>
          <a:prstGeom prst="rect">
            <a:avLst/>
          </a:prstGeom>
          <a:noFill/>
          <a:ln w="19050">
            <a:solidFill>
              <a:srgbClr val="4B6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CCF5779-44C7-486D-8125-F3F8774B5E56}"/>
              </a:ext>
            </a:extLst>
          </p:cNvPr>
          <p:cNvSpPr txBox="1"/>
          <p:nvPr/>
        </p:nvSpPr>
        <p:spPr>
          <a:xfrm>
            <a:off x="4077685" y="167053"/>
            <a:ext cx="1184579" cy="338554"/>
          </a:xfrm>
          <a:prstGeom prst="rect">
            <a:avLst/>
          </a:prstGeom>
          <a:noFill/>
        </p:spPr>
        <p:txBody>
          <a:bodyPr wrap="square" rtlCol="0">
            <a:spAutoFit/>
          </a:bodyPr>
          <a:lstStyle/>
          <a:p>
            <a:r>
              <a:rPr lang="en-US" sz="1600" b="1" dirty="0">
                <a:latin typeface="Century Gothic" panose="020B0502020202020204" pitchFamily="34" charset="0"/>
              </a:rPr>
              <a:t>SS4</a:t>
            </a:r>
            <a:endParaRPr lang="en-GB" sz="1600" b="1" dirty="0">
              <a:latin typeface="Century Gothic" panose="020B0502020202020204" pitchFamily="34" charset="0"/>
            </a:endParaRPr>
          </a:p>
        </p:txBody>
      </p:sp>
      <p:sp>
        <p:nvSpPr>
          <p:cNvPr id="7" name="TextBox 6">
            <a:extLst>
              <a:ext uri="{FF2B5EF4-FFF2-40B4-BE49-F238E27FC236}">
                <a16:creationId xmlns:a16="http://schemas.microsoft.com/office/drawing/2014/main" id="{AAEE0E2D-6709-4269-AC15-723B625A0F3E}"/>
              </a:ext>
            </a:extLst>
          </p:cNvPr>
          <p:cNvSpPr txBox="1"/>
          <p:nvPr/>
        </p:nvSpPr>
        <p:spPr>
          <a:xfrm>
            <a:off x="232719" y="88129"/>
            <a:ext cx="7915820" cy="461665"/>
          </a:xfrm>
          <a:prstGeom prst="rect">
            <a:avLst/>
          </a:prstGeom>
          <a:noFill/>
        </p:spPr>
        <p:txBody>
          <a:bodyPr wrap="square" rtlCol="0">
            <a:spAutoFit/>
          </a:bodyPr>
          <a:lstStyle/>
          <a:p>
            <a:r>
              <a:rPr lang="en-GB" sz="2400" b="1" dirty="0"/>
              <a:t>Problem: Transport</a:t>
            </a:r>
          </a:p>
        </p:txBody>
      </p:sp>
      <p:sp>
        <p:nvSpPr>
          <p:cNvPr id="8" name="TextBox 7">
            <a:extLst>
              <a:ext uri="{FF2B5EF4-FFF2-40B4-BE49-F238E27FC236}">
                <a16:creationId xmlns:a16="http://schemas.microsoft.com/office/drawing/2014/main" id="{BE2F751F-20E3-41A8-A4E6-64D7411D488F}"/>
              </a:ext>
            </a:extLst>
          </p:cNvPr>
          <p:cNvSpPr txBox="1"/>
          <p:nvPr/>
        </p:nvSpPr>
        <p:spPr>
          <a:xfrm>
            <a:off x="232717" y="615202"/>
            <a:ext cx="4569915" cy="1384995"/>
          </a:xfrm>
          <a:prstGeom prst="rect">
            <a:avLst/>
          </a:prstGeom>
          <a:noFill/>
        </p:spPr>
        <p:txBody>
          <a:bodyPr wrap="square" rtlCol="0">
            <a:spAutoFit/>
          </a:bodyPr>
          <a:lstStyle/>
          <a:p>
            <a:r>
              <a:rPr lang="en-GB" sz="1200" dirty="0">
                <a:latin typeface="Century Gothic" panose="020B0502020202020204" pitchFamily="34" charset="0"/>
              </a:rPr>
              <a:t>Transport releases carbon dioxide:</a:t>
            </a:r>
          </a:p>
          <a:p>
            <a:pPr marL="171450" indent="-171450">
              <a:buFont typeface="Arial" panose="020B0604020202020204" pitchFamily="34" charset="0"/>
              <a:buChar char="•"/>
            </a:pPr>
            <a:r>
              <a:rPr lang="en-GB" sz="1200" dirty="0">
                <a:latin typeface="Century Gothic" panose="020B0502020202020204" pitchFamily="34" charset="0"/>
              </a:rPr>
              <a:t>Staff travel to the café. Some use vehicles that burn petrol or diesel. </a:t>
            </a:r>
          </a:p>
          <a:p>
            <a:pPr marL="171450" indent="-171450">
              <a:buFont typeface="Arial" panose="020B0604020202020204" pitchFamily="34" charset="0"/>
              <a:buChar char="•"/>
            </a:pPr>
            <a:r>
              <a:rPr lang="en-GB" sz="1200" dirty="0">
                <a:latin typeface="Century Gothic" panose="020B0502020202020204" pitchFamily="34" charset="0"/>
              </a:rPr>
              <a:t>Café supplies are delivered in a lorry once a week from a wholesalers 10 km away.</a:t>
            </a:r>
          </a:p>
          <a:p>
            <a:pPr marL="171450" indent="-171450">
              <a:buFont typeface="Arial" panose="020B0604020202020204" pitchFamily="34" charset="0"/>
              <a:buChar char="•"/>
            </a:pPr>
            <a:r>
              <a:rPr lang="en-GB" sz="1200" dirty="0">
                <a:latin typeface="Century Gothic" panose="020B0502020202020204" pitchFamily="34" charset="0"/>
              </a:rPr>
              <a:t>Supplies come from around the world e.g. coffee from Brazil and milk from all around the UK.</a:t>
            </a:r>
          </a:p>
        </p:txBody>
      </p:sp>
      <p:sp>
        <p:nvSpPr>
          <p:cNvPr id="9" name="TextBox 8">
            <a:extLst>
              <a:ext uri="{FF2B5EF4-FFF2-40B4-BE49-F238E27FC236}">
                <a16:creationId xmlns:a16="http://schemas.microsoft.com/office/drawing/2014/main" id="{9DEC2637-1956-4AA4-BCD7-E5768AD6663C}"/>
              </a:ext>
            </a:extLst>
          </p:cNvPr>
          <p:cNvSpPr txBox="1"/>
          <p:nvPr/>
        </p:nvSpPr>
        <p:spPr>
          <a:xfrm>
            <a:off x="266269" y="2262141"/>
            <a:ext cx="4021713" cy="1015663"/>
          </a:xfrm>
          <a:prstGeom prst="rect">
            <a:avLst/>
          </a:prstGeom>
          <a:noFill/>
        </p:spPr>
        <p:txBody>
          <a:bodyPr wrap="square" rtlCol="0">
            <a:spAutoFit/>
          </a:bodyPr>
          <a:lstStyle/>
          <a:p>
            <a:r>
              <a:rPr lang="en-GB" sz="1200" b="1" dirty="0">
                <a:latin typeface="Century Gothic" panose="020B0502020202020204" pitchFamily="34" charset="0"/>
              </a:rPr>
              <a:t>Action 1: </a:t>
            </a:r>
            <a:r>
              <a:rPr lang="en-GB" sz="1200" dirty="0">
                <a:latin typeface="Century Gothic" panose="020B0502020202020204" pitchFamily="34" charset="0"/>
              </a:rPr>
              <a:t>Demand that all staff walk, cycle or use public transport to get to work.</a:t>
            </a:r>
          </a:p>
          <a:p>
            <a:endParaRPr lang="en-GB" sz="1200" dirty="0">
              <a:latin typeface="Century Gothic" panose="020B0502020202020204" pitchFamily="34" charset="0"/>
            </a:endParaRPr>
          </a:p>
          <a:p>
            <a:r>
              <a:rPr lang="en-GB" sz="1200" dirty="0">
                <a:latin typeface="Century Gothic" panose="020B0502020202020204" pitchFamily="34" charset="0"/>
              </a:rPr>
              <a:t>Cost: </a:t>
            </a:r>
            <a:r>
              <a:rPr lang="en-GB" sz="1200" dirty="0">
                <a:solidFill>
                  <a:schemeClr val="bg1">
                    <a:lumMod val="85000"/>
                  </a:schemeClr>
                </a:solidFill>
                <a:latin typeface="Century Gothic" panose="020B0502020202020204" pitchFamily="34" charset="0"/>
              </a:rPr>
              <a:t>£££</a:t>
            </a:r>
          </a:p>
          <a:p>
            <a:r>
              <a:rPr lang="en-GB" sz="1200" dirty="0">
                <a:latin typeface="Century Gothic" panose="020B0502020202020204" pitchFamily="34" charset="0"/>
              </a:rPr>
              <a:t>Carbon reduction: </a:t>
            </a:r>
          </a:p>
        </p:txBody>
      </p:sp>
      <p:sp>
        <p:nvSpPr>
          <p:cNvPr id="10" name="TextBox 9">
            <a:extLst>
              <a:ext uri="{FF2B5EF4-FFF2-40B4-BE49-F238E27FC236}">
                <a16:creationId xmlns:a16="http://schemas.microsoft.com/office/drawing/2014/main" id="{DE8A511C-27F3-43A0-81FC-AF70949BE612}"/>
              </a:ext>
            </a:extLst>
          </p:cNvPr>
          <p:cNvSpPr txBox="1"/>
          <p:nvPr/>
        </p:nvSpPr>
        <p:spPr>
          <a:xfrm>
            <a:off x="259260" y="3567188"/>
            <a:ext cx="4265543" cy="1015663"/>
          </a:xfrm>
          <a:prstGeom prst="rect">
            <a:avLst/>
          </a:prstGeom>
          <a:noFill/>
        </p:spPr>
        <p:txBody>
          <a:bodyPr wrap="square" rtlCol="0">
            <a:spAutoFit/>
          </a:bodyPr>
          <a:lstStyle/>
          <a:p>
            <a:r>
              <a:rPr lang="en-GB" sz="1200" b="1" dirty="0">
                <a:latin typeface="Century Gothic" panose="020B0502020202020204" pitchFamily="34" charset="0"/>
              </a:rPr>
              <a:t>Action 2: </a:t>
            </a:r>
            <a:r>
              <a:rPr lang="en-GB" sz="1200" dirty="0">
                <a:latin typeface="Century Gothic" panose="020B0502020202020204" pitchFamily="34" charset="0"/>
              </a:rPr>
              <a:t>Buy all staff a bike so they can cycle to work.</a:t>
            </a:r>
          </a:p>
          <a:p>
            <a:endParaRPr lang="en-GB" sz="1200" dirty="0">
              <a:latin typeface="Century Gothic" panose="020B0502020202020204" pitchFamily="34" charset="0"/>
            </a:endParaRPr>
          </a:p>
          <a:p>
            <a:endParaRPr lang="en-GB" sz="1200" dirty="0">
              <a:latin typeface="Century Gothic" panose="020B0502020202020204" pitchFamily="34" charset="0"/>
            </a:endParaRPr>
          </a:p>
          <a:p>
            <a:r>
              <a:rPr lang="en-GB" sz="1200" dirty="0">
                <a:latin typeface="Century Gothic" panose="020B0502020202020204" pitchFamily="34" charset="0"/>
              </a:rPr>
              <a:t>Cost: ££</a:t>
            </a:r>
            <a:r>
              <a:rPr lang="en-GB" sz="1200" dirty="0">
                <a:solidFill>
                  <a:schemeClr val="bg1">
                    <a:lumMod val="85000"/>
                  </a:schemeClr>
                </a:solidFill>
                <a:latin typeface="Century Gothic" panose="020B0502020202020204" pitchFamily="34" charset="0"/>
              </a:rPr>
              <a:t>£ </a:t>
            </a:r>
          </a:p>
          <a:p>
            <a:r>
              <a:rPr lang="en-GB" sz="1200" dirty="0">
                <a:latin typeface="Century Gothic" panose="020B0502020202020204" pitchFamily="34" charset="0"/>
              </a:rPr>
              <a:t>Carbon reduction: </a:t>
            </a:r>
          </a:p>
        </p:txBody>
      </p:sp>
      <p:sp>
        <p:nvSpPr>
          <p:cNvPr id="11" name="TextBox 10">
            <a:extLst>
              <a:ext uri="{FF2B5EF4-FFF2-40B4-BE49-F238E27FC236}">
                <a16:creationId xmlns:a16="http://schemas.microsoft.com/office/drawing/2014/main" id="{760DE2C9-712F-4C10-8D58-81D1F9546755}"/>
              </a:ext>
            </a:extLst>
          </p:cNvPr>
          <p:cNvSpPr txBox="1"/>
          <p:nvPr/>
        </p:nvSpPr>
        <p:spPr>
          <a:xfrm>
            <a:off x="232718" y="4957842"/>
            <a:ext cx="3454899" cy="1384995"/>
          </a:xfrm>
          <a:prstGeom prst="rect">
            <a:avLst/>
          </a:prstGeom>
          <a:noFill/>
        </p:spPr>
        <p:txBody>
          <a:bodyPr wrap="square" rtlCol="0">
            <a:spAutoFit/>
          </a:bodyPr>
          <a:lstStyle/>
          <a:p>
            <a:r>
              <a:rPr lang="en-GB" sz="1200" b="1" dirty="0">
                <a:latin typeface="Century Gothic" panose="020B0502020202020204" pitchFamily="34" charset="0"/>
              </a:rPr>
              <a:t>Action 3: </a:t>
            </a:r>
            <a:r>
              <a:rPr lang="en-GB" sz="1200" dirty="0">
                <a:latin typeface="Century Gothic" panose="020B0502020202020204" pitchFamily="34" charset="0"/>
              </a:rPr>
              <a:t>Where possible, buy goods from local suppliers e.g. milk from a nearby farm. They may be more expensive but they don’t have to travel so far.</a:t>
            </a:r>
          </a:p>
          <a:p>
            <a:endParaRPr lang="en-GB" sz="1200" dirty="0">
              <a:latin typeface="Century Gothic" panose="020B0502020202020204" pitchFamily="34" charset="0"/>
            </a:endParaRPr>
          </a:p>
          <a:p>
            <a:r>
              <a:rPr lang="en-GB" sz="1200" dirty="0">
                <a:latin typeface="Century Gothic" panose="020B0502020202020204" pitchFamily="34" charset="0"/>
              </a:rPr>
              <a:t>Cost: ££</a:t>
            </a:r>
            <a:r>
              <a:rPr lang="en-GB" sz="1200" dirty="0">
                <a:solidFill>
                  <a:schemeClr val="bg1">
                    <a:lumMod val="85000"/>
                  </a:schemeClr>
                </a:solidFill>
                <a:latin typeface="Century Gothic" panose="020B0502020202020204" pitchFamily="34" charset="0"/>
              </a:rPr>
              <a:t>£ </a:t>
            </a:r>
          </a:p>
          <a:p>
            <a:r>
              <a:rPr lang="en-GB" sz="1200" dirty="0">
                <a:latin typeface="Century Gothic" panose="020B0502020202020204" pitchFamily="34" charset="0"/>
              </a:rPr>
              <a:t>Carbon reduction:</a:t>
            </a:r>
          </a:p>
        </p:txBody>
      </p:sp>
      <p:pic>
        <p:nvPicPr>
          <p:cNvPr id="12" name="Graphic 11" descr="Star with solid fill">
            <a:extLst>
              <a:ext uri="{FF2B5EF4-FFF2-40B4-BE49-F238E27FC236}">
                <a16:creationId xmlns:a16="http://schemas.microsoft.com/office/drawing/2014/main" id="{DE807FDF-C8BD-41D8-858B-864752C0410A}"/>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07151" y="3045572"/>
            <a:ext cx="180000" cy="180000"/>
          </a:xfrm>
          <a:prstGeom prst="rect">
            <a:avLst/>
          </a:prstGeom>
        </p:spPr>
      </p:pic>
      <p:pic>
        <p:nvPicPr>
          <p:cNvPr id="13" name="Graphic 12" descr="Star outline">
            <a:extLst>
              <a:ext uri="{FF2B5EF4-FFF2-40B4-BE49-F238E27FC236}">
                <a16:creationId xmlns:a16="http://schemas.microsoft.com/office/drawing/2014/main" id="{8FA8AA5B-41A1-4108-BD88-490D9953FFFD}"/>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99545" y="3045572"/>
            <a:ext cx="180000" cy="180000"/>
          </a:xfrm>
          <a:prstGeom prst="rect">
            <a:avLst/>
          </a:prstGeom>
        </p:spPr>
      </p:pic>
      <p:pic>
        <p:nvPicPr>
          <p:cNvPr id="14" name="Graphic 13" descr="Star with solid fill">
            <a:extLst>
              <a:ext uri="{FF2B5EF4-FFF2-40B4-BE49-F238E27FC236}">
                <a16:creationId xmlns:a16="http://schemas.microsoft.com/office/drawing/2014/main" id="{25FBDC58-0F45-4CF5-8CC6-30B061B471F3}"/>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91634" y="4320892"/>
            <a:ext cx="180000" cy="180000"/>
          </a:xfrm>
          <a:prstGeom prst="rect">
            <a:avLst/>
          </a:prstGeom>
        </p:spPr>
      </p:pic>
      <p:pic>
        <p:nvPicPr>
          <p:cNvPr id="15" name="Graphic 14" descr="Star outline">
            <a:extLst>
              <a:ext uri="{FF2B5EF4-FFF2-40B4-BE49-F238E27FC236}">
                <a16:creationId xmlns:a16="http://schemas.microsoft.com/office/drawing/2014/main" id="{127E447D-9CC8-46C5-91AE-6021140293F2}"/>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84028" y="4320892"/>
            <a:ext cx="180000" cy="180000"/>
          </a:xfrm>
          <a:prstGeom prst="rect">
            <a:avLst/>
          </a:prstGeom>
        </p:spPr>
      </p:pic>
      <p:pic>
        <p:nvPicPr>
          <p:cNvPr id="16" name="Graphic 15" descr="Star with solid fill">
            <a:extLst>
              <a:ext uri="{FF2B5EF4-FFF2-40B4-BE49-F238E27FC236}">
                <a16:creationId xmlns:a16="http://schemas.microsoft.com/office/drawing/2014/main" id="{7C5FF86F-ADE6-4E26-BBEE-429B9D91BAB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35461" y="4320892"/>
            <a:ext cx="180000" cy="180000"/>
          </a:xfrm>
          <a:prstGeom prst="rect">
            <a:avLst/>
          </a:prstGeom>
        </p:spPr>
      </p:pic>
      <p:pic>
        <p:nvPicPr>
          <p:cNvPr id="17" name="Graphic 16" descr="Star with solid fill">
            <a:extLst>
              <a:ext uri="{FF2B5EF4-FFF2-40B4-BE49-F238E27FC236}">
                <a16:creationId xmlns:a16="http://schemas.microsoft.com/office/drawing/2014/main" id="{635B4446-199A-458E-8EF8-67DABB89164C}"/>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47311" y="6093217"/>
            <a:ext cx="180000" cy="180000"/>
          </a:xfrm>
          <a:prstGeom prst="rect">
            <a:avLst/>
          </a:prstGeom>
        </p:spPr>
      </p:pic>
      <p:pic>
        <p:nvPicPr>
          <p:cNvPr id="18" name="Graphic 17" descr="Star outline">
            <a:extLst>
              <a:ext uri="{FF2B5EF4-FFF2-40B4-BE49-F238E27FC236}">
                <a16:creationId xmlns:a16="http://schemas.microsoft.com/office/drawing/2014/main" id="{515C15AF-3143-49BB-AFED-09F9CD674C07}"/>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39705" y="6093217"/>
            <a:ext cx="180000" cy="180000"/>
          </a:xfrm>
          <a:prstGeom prst="rect">
            <a:avLst/>
          </a:prstGeom>
        </p:spPr>
      </p:pic>
      <p:pic>
        <p:nvPicPr>
          <p:cNvPr id="19" name="Graphic 18" descr="Star with solid fill">
            <a:extLst>
              <a:ext uri="{FF2B5EF4-FFF2-40B4-BE49-F238E27FC236}">
                <a16:creationId xmlns:a16="http://schemas.microsoft.com/office/drawing/2014/main" id="{6FE1AB34-B8AF-48E0-A40C-4A6AB20D39E3}"/>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91138" y="6093217"/>
            <a:ext cx="180000" cy="180000"/>
          </a:xfrm>
          <a:prstGeom prst="rect">
            <a:avLst/>
          </a:prstGeom>
        </p:spPr>
      </p:pic>
      <p:pic>
        <p:nvPicPr>
          <p:cNvPr id="20" name="Graphic 19" descr="Star outline">
            <a:extLst>
              <a:ext uri="{FF2B5EF4-FFF2-40B4-BE49-F238E27FC236}">
                <a16:creationId xmlns:a16="http://schemas.microsoft.com/office/drawing/2014/main" id="{40FE277C-3F51-49BF-BA5A-3BB2C2342037}"/>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49705" y="3045572"/>
            <a:ext cx="180000" cy="180000"/>
          </a:xfrm>
          <a:prstGeom prst="rect">
            <a:avLst/>
          </a:prstGeom>
        </p:spPr>
      </p:pic>
      <p:cxnSp>
        <p:nvCxnSpPr>
          <p:cNvPr id="21" name="Straight Connector 20">
            <a:extLst>
              <a:ext uri="{FF2B5EF4-FFF2-40B4-BE49-F238E27FC236}">
                <a16:creationId xmlns:a16="http://schemas.microsoft.com/office/drawing/2014/main" id="{01812CD8-90D7-4731-A976-D80A98F8E36A}"/>
              </a:ext>
            </a:extLst>
          </p:cNvPr>
          <p:cNvCxnSpPr>
            <a:cxnSpLocks/>
          </p:cNvCxnSpPr>
          <p:nvPr/>
        </p:nvCxnSpPr>
        <p:spPr>
          <a:xfrm>
            <a:off x="259260" y="3444395"/>
            <a:ext cx="45699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0676EAE-64F9-4A3A-A945-F44B650CF371}"/>
              </a:ext>
            </a:extLst>
          </p:cNvPr>
          <p:cNvCxnSpPr>
            <a:cxnSpLocks/>
          </p:cNvCxnSpPr>
          <p:nvPr/>
        </p:nvCxnSpPr>
        <p:spPr>
          <a:xfrm>
            <a:off x="259260" y="4843704"/>
            <a:ext cx="4543372" cy="0"/>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8A1C9FCB-11C0-4A4E-89CF-9541C325762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687579" y="2706361"/>
            <a:ext cx="1918507" cy="585661"/>
          </a:xfrm>
          <a:prstGeom prst="rect">
            <a:avLst/>
          </a:prstGeom>
        </p:spPr>
      </p:pic>
      <p:pic>
        <p:nvPicPr>
          <p:cNvPr id="24" name="Picture 23">
            <a:extLst>
              <a:ext uri="{FF2B5EF4-FFF2-40B4-BE49-F238E27FC236}">
                <a16:creationId xmlns:a16="http://schemas.microsoft.com/office/drawing/2014/main" id="{DB2D6D7D-1C6A-464C-B22F-3E8C22119CA6}"/>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061522" y="3897260"/>
            <a:ext cx="1288214" cy="870257"/>
          </a:xfrm>
          <a:prstGeom prst="rect">
            <a:avLst/>
          </a:prstGeom>
        </p:spPr>
      </p:pic>
      <p:pic>
        <p:nvPicPr>
          <p:cNvPr id="26" name="Picture 25">
            <a:extLst>
              <a:ext uri="{FF2B5EF4-FFF2-40B4-BE49-F238E27FC236}">
                <a16:creationId xmlns:a16="http://schemas.microsoft.com/office/drawing/2014/main" id="{BCDDD2D4-80A9-4386-83ED-9E4800495219}"/>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504657" y="6528349"/>
            <a:ext cx="1324518" cy="174220"/>
          </a:xfrm>
          <a:prstGeom prst="rect">
            <a:avLst/>
          </a:prstGeom>
        </p:spPr>
      </p:pic>
      <p:cxnSp>
        <p:nvCxnSpPr>
          <p:cNvPr id="27" name="Straight Connector 26">
            <a:extLst>
              <a:ext uri="{FF2B5EF4-FFF2-40B4-BE49-F238E27FC236}">
                <a16:creationId xmlns:a16="http://schemas.microsoft.com/office/drawing/2014/main" id="{8449286A-9AE9-4C25-B2BD-E467829A80D6}"/>
              </a:ext>
            </a:extLst>
          </p:cNvPr>
          <p:cNvCxnSpPr>
            <a:cxnSpLocks/>
          </p:cNvCxnSpPr>
          <p:nvPr/>
        </p:nvCxnSpPr>
        <p:spPr>
          <a:xfrm>
            <a:off x="259260" y="2187873"/>
            <a:ext cx="4543372" cy="0"/>
          </a:xfrm>
          <a:prstGeom prst="line">
            <a:avLst/>
          </a:prstGeom>
        </p:spPr>
        <p:style>
          <a:lnRef idx="1">
            <a:schemeClr val="accent1"/>
          </a:lnRef>
          <a:fillRef idx="0">
            <a:schemeClr val="accent1"/>
          </a:fillRef>
          <a:effectRef idx="0">
            <a:schemeClr val="accent1"/>
          </a:effectRef>
          <a:fontRef idx="minor">
            <a:schemeClr val="tx1"/>
          </a:fontRef>
        </p:style>
      </p:cxnSp>
      <p:pic>
        <p:nvPicPr>
          <p:cNvPr id="53" name="Picture 52" descr="Arrow&#10;&#10;Description automatically generated">
            <a:extLst>
              <a:ext uri="{FF2B5EF4-FFF2-40B4-BE49-F238E27FC236}">
                <a16:creationId xmlns:a16="http://schemas.microsoft.com/office/drawing/2014/main" id="{CF623DC0-9271-4DFD-ABF0-64055EE0F71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30056" y="4996078"/>
            <a:ext cx="1069121" cy="1068845"/>
          </a:xfrm>
          <a:prstGeom prst="rect">
            <a:avLst/>
          </a:prstGeom>
        </p:spPr>
      </p:pic>
      <p:sp>
        <p:nvSpPr>
          <p:cNvPr id="54" name="Rectangle 53">
            <a:extLst>
              <a:ext uri="{FF2B5EF4-FFF2-40B4-BE49-F238E27FC236}">
                <a16:creationId xmlns:a16="http://schemas.microsoft.com/office/drawing/2014/main" id="{7A049A3D-71D2-43D1-9265-60505247C565}"/>
              </a:ext>
            </a:extLst>
          </p:cNvPr>
          <p:cNvSpPr/>
          <p:nvPr/>
        </p:nvSpPr>
        <p:spPr>
          <a:xfrm>
            <a:off x="5092833" y="120316"/>
            <a:ext cx="4569915" cy="6262682"/>
          </a:xfrm>
          <a:prstGeom prst="rect">
            <a:avLst/>
          </a:prstGeom>
          <a:noFill/>
          <a:ln w="19050">
            <a:solidFill>
              <a:srgbClr val="4B6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F610AA36-004E-4BA1-BA84-141E964EA09C}"/>
              </a:ext>
            </a:extLst>
          </p:cNvPr>
          <p:cNvSpPr txBox="1"/>
          <p:nvPr/>
        </p:nvSpPr>
        <p:spPr>
          <a:xfrm>
            <a:off x="8911258" y="167053"/>
            <a:ext cx="1184579" cy="338554"/>
          </a:xfrm>
          <a:prstGeom prst="rect">
            <a:avLst/>
          </a:prstGeom>
          <a:noFill/>
        </p:spPr>
        <p:txBody>
          <a:bodyPr wrap="square" rtlCol="0">
            <a:spAutoFit/>
          </a:bodyPr>
          <a:lstStyle/>
          <a:p>
            <a:r>
              <a:rPr lang="en-US" sz="1600" b="1" dirty="0">
                <a:latin typeface="Century Gothic" panose="020B0502020202020204" pitchFamily="34" charset="0"/>
              </a:rPr>
              <a:t>SS4</a:t>
            </a:r>
            <a:endParaRPr lang="en-GB" sz="1600" b="1" dirty="0">
              <a:latin typeface="Century Gothic" panose="020B0502020202020204" pitchFamily="34" charset="0"/>
            </a:endParaRPr>
          </a:p>
        </p:txBody>
      </p:sp>
      <p:sp>
        <p:nvSpPr>
          <p:cNvPr id="56" name="TextBox 55">
            <a:extLst>
              <a:ext uri="{FF2B5EF4-FFF2-40B4-BE49-F238E27FC236}">
                <a16:creationId xmlns:a16="http://schemas.microsoft.com/office/drawing/2014/main" id="{919F5723-2984-4D74-BF32-9F1D4FD51B71}"/>
              </a:ext>
            </a:extLst>
          </p:cNvPr>
          <p:cNvSpPr txBox="1"/>
          <p:nvPr/>
        </p:nvSpPr>
        <p:spPr>
          <a:xfrm>
            <a:off x="5066290" y="615202"/>
            <a:ext cx="4569915" cy="1384995"/>
          </a:xfrm>
          <a:prstGeom prst="rect">
            <a:avLst/>
          </a:prstGeom>
          <a:noFill/>
        </p:spPr>
        <p:txBody>
          <a:bodyPr wrap="square" rtlCol="0">
            <a:spAutoFit/>
          </a:bodyPr>
          <a:lstStyle/>
          <a:p>
            <a:r>
              <a:rPr lang="en-GB" sz="1200" dirty="0">
                <a:latin typeface="Century Gothic" panose="020B0502020202020204" pitchFamily="34" charset="0"/>
              </a:rPr>
              <a:t>Transport releases carbon dioxide:</a:t>
            </a:r>
          </a:p>
          <a:p>
            <a:pPr marL="171450" indent="-171450">
              <a:buFont typeface="Arial" panose="020B0604020202020204" pitchFamily="34" charset="0"/>
              <a:buChar char="•"/>
            </a:pPr>
            <a:r>
              <a:rPr lang="en-GB" sz="1200" dirty="0">
                <a:latin typeface="Century Gothic" panose="020B0502020202020204" pitchFamily="34" charset="0"/>
              </a:rPr>
              <a:t>Staff travel to the café. Some use vehicles that burn petrol or diesel. </a:t>
            </a:r>
          </a:p>
          <a:p>
            <a:pPr marL="171450" indent="-171450">
              <a:buFont typeface="Arial" panose="020B0604020202020204" pitchFamily="34" charset="0"/>
              <a:buChar char="•"/>
            </a:pPr>
            <a:r>
              <a:rPr lang="en-GB" sz="1200" dirty="0">
                <a:latin typeface="Century Gothic" panose="020B0502020202020204" pitchFamily="34" charset="0"/>
              </a:rPr>
              <a:t>Café supplies are delivered in a lorry once a week from a wholesalers 10 km away.</a:t>
            </a:r>
          </a:p>
          <a:p>
            <a:pPr marL="171450" indent="-171450">
              <a:buFont typeface="Arial" panose="020B0604020202020204" pitchFamily="34" charset="0"/>
              <a:buChar char="•"/>
            </a:pPr>
            <a:r>
              <a:rPr lang="en-GB" sz="1200" dirty="0">
                <a:latin typeface="Century Gothic" panose="020B0502020202020204" pitchFamily="34" charset="0"/>
              </a:rPr>
              <a:t>Supplies come from around the world e.g. coffee from Brazil and milk from all around the UK.</a:t>
            </a:r>
          </a:p>
        </p:txBody>
      </p:sp>
      <p:sp>
        <p:nvSpPr>
          <p:cNvPr id="57" name="TextBox 56">
            <a:extLst>
              <a:ext uri="{FF2B5EF4-FFF2-40B4-BE49-F238E27FC236}">
                <a16:creationId xmlns:a16="http://schemas.microsoft.com/office/drawing/2014/main" id="{77F9C3D8-AF52-4279-BBAD-8A64E0E0F06D}"/>
              </a:ext>
            </a:extLst>
          </p:cNvPr>
          <p:cNvSpPr txBox="1"/>
          <p:nvPr/>
        </p:nvSpPr>
        <p:spPr>
          <a:xfrm>
            <a:off x="5099842" y="2262141"/>
            <a:ext cx="4021713" cy="1015663"/>
          </a:xfrm>
          <a:prstGeom prst="rect">
            <a:avLst/>
          </a:prstGeom>
          <a:noFill/>
        </p:spPr>
        <p:txBody>
          <a:bodyPr wrap="square" rtlCol="0">
            <a:spAutoFit/>
          </a:bodyPr>
          <a:lstStyle/>
          <a:p>
            <a:r>
              <a:rPr lang="en-GB" sz="1200" b="1" dirty="0">
                <a:latin typeface="Century Gothic" panose="020B0502020202020204" pitchFamily="34" charset="0"/>
              </a:rPr>
              <a:t>Action 1: </a:t>
            </a:r>
            <a:r>
              <a:rPr lang="en-GB" sz="1200" dirty="0">
                <a:latin typeface="Century Gothic" panose="020B0502020202020204" pitchFamily="34" charset="0"/>
              </a:rPr>
              <a:t>Demand that all staff walk, cycle or use public transport to get to work.</a:t>
            </a:r>
          </a:p>
          <a:p>
            <a:endParaRPr lang="en-GB" sz="1200" dirty="0">
              <a:latin typeface="Century Gothic" panose="020B0502020202020204" pitchFamily="34" charset="0"/>
            </a:endParaRPr>
          </a:p>
          <a:p>
            <a:r>
              <a:rPr lang="en-GB" sz="1200" dirty="0">
                <a:latin typeface="Century Gothic" panose="020B0502020202020204" pitchFamily="34" charset="0"/>
              </a:rPr>
              <a:t>Cost: </a:t>
            </a:r>
            <a:r>
              <a:rPr lang="en-GB" sz="1200" dirty="0">
                <a:solidFill>
                  <a:schemeClr val="bg1">
                    <a:lumMod val="85000"/>
                  </a:schemeClr>
                </a:solidFill>
                <a:latin typeface="Century Gothic" panose="020B0502020202020204" pitchFamily="34" charset="0"/>
              </a:rPr>
              <a:t>£££</a:t>
            </a:r>
          </a:p>
          <a:p>
            <a:r>
              <a:rPr lang="en-GB" sz="1200" dirty="0">
                <a:latin typeface="Century Gothic" panose="020B0502020202020204" pitchFamily="34" charset="0"/>
              </a:rPr>
              <a:t>Carbon reduction: </a:t>
            </a:r>
          </a:p>
        </p:txBody>
      </p:sp>
      <p:sp>
        <p:nvSpPr>
          <p:cNvPr id="58" name="TextBox 57">
            <a:extLst>
              <a:ext uri="{FF2B5EF4-FFF2-40B4-BE49-F238E27FC236}">
                <a16:creationId xmlns:a16="http://schemas.microsoft.com/office/drawing/2014/main" id="{CA66F00F-DE9D-4C30-92ED-DD621F95F467}"/>
              </a:ext>
            </a:extLst>
          </p:cNvPr>
          <p:cNvSpPr txBox="1"/>
          <p:nvPr/>
        </p:nvSpPr>
        <p:spPr>
          <a:xfrm>
            <a:off x="5092833" y="3567188"/>
            <a:ext cx="4265543" cy="1015663"/>
          </a:xfrm>
          <a:prstGeom prst="rect">
            <a:avLst/>
          </a:prstGeom>
          <a:noFill/>
        </p:spPr>
        <p:txBody>
          <a:bodyPr wrap="square" rtlCol="0">
            <a:spAutoFit/>
          </a:bodyPr>
          <a:lstStyle/>
          <a:p>
            <a:r>
              <a:rPr lang="en-GB" sz="1200" b="1" dirty="0">
                <a:latin typeface="Century Gothic" panose="020B0502020202020204" pitchFamily="34" charset="0"/>
              </a:rPr>
              <a:t>Action 2: </a:t>
            </a:r>
            <a:r>
              <a:rPr lang="en-GB" sz="1200" dirty="0">
                <a:latin typeface="Century Gothic" panose="020B0502020202020204" pitchFamily="34" charset="0"/>
              </a:rPr>
              <a:t>Buy all staff a bike so they can cycle to work.</a:t>
            </a:r>
          </a:p>
          <a:p>
            <a:endParaRPr lang="en-GB" sz="1200" dirty="0">
              <a:latin typeface="Century Gothic" panose="020B0502020202020204" pitchFamily="34" charset="0"/>
            </a:endParaRPr>
          </a:p>
          <a:p>
            <a:endParaRPr lang="en-GB" sz="1200" dirty="0">
              <a:latin typeface="Century Gothic" panose="020B0502020202020204" pitchFamily="34" charset="0"/>
            </a:endParaRPr>
          </a:p>
          <a:p>
            <a:r>
              <a:rPr lang="en-GB" sz="1200" dirty="0">
                <a:latin typeface="Century Gothic" panose="020B0502020202020204" pitchFamily="34" charset="0"/>
              </a:rPr>
              <a:t>Cost: ££</a:t>
            </a:r>
            <a:r>
              <a:rPr lang="en-GB" sz="1200" dirty="0">
                <a:solidFill>
                  <a:schemeClr val="bg1">
                    <a:lumMod val="85000"/>
                  </a:schemeClr>
                </a:solidFill>
                <a:latin typeface="Century Gothic" panose="020B0502020202020204" pitchFamily="34" charset="0"/>
              </a:rPr>
              <a:t>£ </a:t>
            </a:r>
          </a:p>
          <a:p>
            <a:r>
              <a:rPr lang="en-GB" sz="1200" dirty="0">
                <a:latin typeface="Century Gothic" panose="020B0502020202020204" pitchFamily="34" charset="0"/>
              </a:rPr>
              <a:t>Carbon reduction: </a:t>
            </a:r>
          </a:p>
        </p:txBody>
      </p:sp>
      <p:sp>
        <p:nvSpPr>
          <p:cNvPr id="59" name="TextBox 58">
            <a:extLst>
              <a:ext uri="{FF2B5EF4-FFF2-40B4-BE49-F238E27FC236}">
                <a16:creationId xmlns:a16="http://schemas.microsoft.com/office/drawing/2014/main" id="{F3BED1FD-E6B0-45C5-BB4D-665E0C1F76B0}"/>
              </a:ext>
            </a:extLst>
          </p:cNvPr>
          <p:cNvSpPr txBox="1"/>
          <p:nvPr/>
        </p:nvSpPr>
        <p:spPr>
          <a:xfrm>
            <a:off x="5066291" y="4957842"/>
            <a:ext cx="3454899" cy="1384995"/>
          </a:xfrm>
          <a:prstGeom prst="rect">
            <a:avLst/>
          </a:prstGeom>
          <a:noFill/>
        </p:spPr>
        <p:txBody>
          <a:bodyPr wrap="square" rtlCol="0">
            <a:spAutoFit/>
          </a:bodyPr>
          <a:lstStyle/>
          <a:p>
            <a:r>
              <a:rPr lang="en-GB" sz="1200" b="1" dirty="0">
                <a:latin typeface="Century Gothic" panose="020B0502020202020204" pitchFamily="34" charset="0"/>
              </a:rPr>
              <a:t>Action 3: </a:t>
            </a:r>
            <a:r>
              <a:rPr lang="en-GB" sz="1200" dirty="0">
                <a:latin typeface="Century Gothic" panose="020B0502020202020204" pitchFamily="34" charset="0"/>
              </a:rPr>
              <a:t>Where possible, buy goods from local suppliers e.g. milk from a nearby farm. They may be more expensive but they don’t have to travel so far.</a:t>
            </a:r>
          </a:p>
          <a:p>
            <a:endParaRPr lang="en-GB" sz="1200" dirty="0">
              <a:latin typeface="Century Gothic" panose="020B0502020202020204" pitchFamily="34" charset="0"/>
            </a:endParaRPr>
          </a:p>
          <a:p>
            <a:r>
              <a:rPr lang="en-GB" sz="1200" dirty="0">
                <a:latin typeface="Century Gothic" panose="020B0502020202020204" pitchFamily="34" charset="0"/>
              </a:rPr>
              <a:t>Cost: ££</a:t>
            </a:r>
            <a:r>
              <a:rPr lang="en-GB" sz="1200" dirty="0">
                <a:solidFill>
                  <a:schemeClr val="bg1">
                    <a:lumMod val="85000"/>
                  </a:schemeClr>
                </a:solidFill>
                <a:latin typeface="Century Gothic" panose="020B0502020202020204" pitchFamily="34" charset="0"/>
              </a:rPr>
              <a:t>£ </a:t>
            </a:r>
          </a:p>
          <a:p>
            <a:r>
              <a:rPr lang="en-GB" sz="1200" dirty="0">
                <a:latin typeface="Century Gothic" panose="020B0502020202020204" pitchFamily="34" charset="0"/>
              </a:rPr>
              <a:t>Carbon reduction:</a:t>
            </a:r>
          </a:p>
        </p:txBody>
      </p:sp>
      <p:pic>
        <p:nvPicPr>
          <p:cNvPr id="60" name="Graphic 59" descr="Star with solid fill">
            <a:extLst>
              <a:ext uri="{FF2B5EF4-FFF2-40B4-BE49-F238E27FC236}">
                <a16:creationId xmlns:a16="http://schemas.microsoft.com/office/drawing/2014/main" id="{97352D3A-B6E5-473A-9DAE-F832ADC136BF}"/>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640724" y="3045572"/>
            <a:ext cx="180000" cy="180000"/>
          </a:xfrm>
          <a:prstGeom prst="rect">
            <a:avLst/>
          </a:prstGeom>
        </p:spPr>
      </p:pic>
      <p:pic>
        <p:nvPicPr>
          <p:cNvPr id="61" name="Graphic 60" descr="Star outline">
            <a:extLst>
              <a:ext uri="{FF2B5EF4-FFF2-40B4-BE49-F238E27FC236}">
                <a16:creationId xmlns:a16="http://schemas.microsoft.com/office/drawing/2014/main" id="{5D684CCA-7570-4553-9E92-730594FE9F12}"/>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933118" y="3045572"/>
            <a:ext cx="180000" cy="180000"/>
          </a:xfrm>
          <a:prstGeom prst="rect">
            <a:avLst/>
          </a:prstGeom>
        </p:spPr>
      </p:pic>
      <p:pic>
        <p:nvPicPr>
          <p:cNvPr id="62" name="Graphic 61" descr="Star with solid fill">
            <a:extLst>
              <a:ext uri="{FF2B5EF4-FFF2-40B4-BE49-F238E27FC236}">
                <a16:creationId xmlns:a16="http://schemas.microsoft.com/office/drawing/2014/main" id="{4EF95E82-312F-4BC6-99D7-12E891E6E9EA}"/>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625207" y="4320892"/>
            <a:ext cx="180000" cy="180000"/>
          </a:xfrm>
          <a:prstGeom prst="rect">
            <a:avLst/>
          </a:prstGeom>
        </p:spPr>
      </p:pic>
      <p:pic>
        <p:nvPicPr>
          <p:cNvPr id="63" name="Graphic 62" descr="Star outline">
            <a:extLst>
              <a:ext uri="{FF2B5EF4-FFF2-40B4-BE49-F238E27FC236}">
                <a16:creationId xmlns:a16="http://schemas.microsoft.com/office/drawing/2014/main" id="{EA28416C-E985-4299-91AE-61954D1B85C8}"/>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917601" y="4320892"/>
            <a:ext cx="180000" cy="180000"/>
          </a:xfrm>
          <a:prstGeom prst="rect">
            <a:avLst/>
          </a:prstGeom>
        </p:spPr>
      </p:pic>
      <p:pic>
        <p:nvPicPr>
          <p:cNvPr id="64" name="Graphic 63" descr="Star with solid fill">
            <a:extLst>
              <a:ext uri="{FF2B5EF4-FFF2-40B4-BE49-F238E27FC236}">
                <a16:creationId xmlns:a16="http://schemas.microsoft.com/office/drawing/2014/main" id="{CB50B31F-E627-4B70-997F-147B294B242F}"/>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69034" y="4320892"/>
            <a:ext cx="180000" cy="180000"/>
          </a:xfrm>
          <a:prstGeom prst="rect">
            <a:avLst/>
          </a:prstGeom>
        </p:spPr>
      </p:pic>
      <p:pic>
        <p:nvPicPr>
          <p:cNvPr id="65" name="Graphic 64" descr="Star with solid fill">
            <a:extLst>
              <a:ext uri="{FF2B5EF4-FFF2-40B4-BE49-F238E27FC236}">
                <a16:creationId xmlns:a16="http://schemas.microsoft.com/office/drawing/2014/main" id="{D09B9DDF-11CD-42CC-990B-52F034FAD309}"/>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80884" y="6093217"/>
            <a:ext cx="180000" cy="180000"/>
          </a:xfrm>
          <a:prstGeom prst="rect">
            <a:avLst/>
          </a:prstGeom>
        </p:spPr>
      </p:pic>
      <p:pic>
        <p:nvPicPr>
          <p:cNvPr id="66" name="Graphic 65" descr="Star outline">
            <a:extLst>
              <a:ext uri="{FF2B5EF4-FFF2-40B4-BE49-F238E27FC236}">
                <a16:creationId xmlns:a16="http://schemas.microsoft.com/office/drawing/2014/main" id="{10F67CA5-C058-40A9-9585-0A6F1063822D}"/>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873278" y="6093217"/>
            <a:ext cx="180000" cy="180000"/>
          </a:xfrm>
          <a:prstGeom prst="rect">
            <a:avLst/>
          </a:prstGeom>
        </p:spPr>
      </p:pic>
      <p:pic>
        <p:nvPicPr>
          <p:cNvPr id="67" name="Graphic 66" descr="Star with solid fill">
            <a:extLst>
              <a:ext uri="{FF2B5EF4-FFF2-40B4-BE49-F238E27FC236}">
                <a16:creationId xmlns:a16="http://schemas.microsoft.com/office/drawing/2014/main" id="{4B7E6B11-8AE6-4B3F-A30A-4979D2ACA489}"/>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24711" y="6093217"/>
            <a:ext cx="180000" cy="180000"/>
          </a:xfrm>
          <a:prstGeom prst="rect">
            <a:avLst/>
          </a:prstGeom>
        </p:spPr>
      </p:pic>
      <p:pic>
        <p:nvPicPr>
          <p:cNvPr id="68" name="Graphic 67" descr="Star outline">
            <a:extLst>
              <a:ext uri="{FF2B5EF4-FFF2-40B4-BE49-F238E27FC236}">
                <a16:creationId xmlns:a16="http://schemas.microsoft.com/office/drawing/2014/main" id="{591962A2-8E53-4330-A537-AB36BDBEAD68}"/>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783278" y="3045572"/>
            <a:ext cx="180000" cy="180000"/>
          </a:xfrm>
          <a:prstGeom prst="rect">
            <a:avLst/>
          </a:prstGeom>
        </p:spPr>
      </p:pic>
      <p:cxnSp>
        <p:nvCxnSpPr>
          <p:cNvPr id="69" name="Straight Connector 68">
            <a:extLst>
              <a:ext uri="{FF2B5EF4-FFF2-40B4-BE49-F238E27FC236}">
                <a16:creationId xmlns:a16="http://schemas.microsoft.com/office/drawing/2014/main" id="{2C97B2B2-5430-4DD5-9CE1-BE0C2B435CBF}"/>
              </a:ext>
            </a:extLst>
          </p:cNvPr>
          <p:cNvCxnSpPr>
            <a:cxnSpLocks/>
          </p:cNvCxnSpPr>
          <p:nvPr/>
        </p:nvCxnSpPr>
        <p:spPr>
          <a:xfrm>
            <a:off x="5092833" y="3444395"/>
            <a:ext cx="45699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E0CB613-1817-4CB6-A5AC-FC1FB22BEC66}"/>
              </a:ext>
            </a:extLst>
          </p:cNvPr>
          <p:cNvCxnSpPr>
            <a:cxnSpLocks/>
          </p:cNvCxnSpPr>
          <p:nvPr/>
        </p:nvCxnSpPr>
        <p:spPr>
          <a:xfrm>
            <a:off x="5092833" y="4843704"/>
            <a:ext cx="4543372" cy="0"/>
          </a:xfrm>
          <a:prstGeom prst="line">
            <a:avLst/>
          </a:prstGeom>
        </p:spPr>
        <p:style>
          <a:lnRef idx="1">
            <a:schemeClr val="accent1"/>
          </a:lnRef>
          <a:fillRef idx="0">
            <a:schemeClr val="accent1"/>
          </a:fillRef>
          <a:effectRef idx="0">
            <a:schemeClr val="accent1"/>
          </a:effectRef>
          <a:fontRef idx="minor">
            <a:schemeClr val="tx1"/>
          </a:fontRef>
        </p:style>
      </p:cxnSp>
      <p:pic>
        <p:nvPicPr>
          <p:cNvPr id="71" name="Picture 70">
            <a:extLst>
              <a:ext uri="{FF2B5EF4-FFF2-40B4-BE49-F238E27FC236}">
                <a16:creationId xmlns:a16="http://schemas.microsoft.com/office/drawing/2014/main" id="{F9567CA7-EAD6-4449-B7C1-DE829D2DAF7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521152" y="2706361"/>
            <a:ext cx="1918507" cy="585661"/>
          </a:xfrm>
          <a:prstGeom prst="rect">
            <a:avLst/>
          </a:prstGeom>
        </p:spPr>
      </p:pic>
      <p:pic>
        <p:nvPicPr>
          <p:cNvPr id="72" name="Picture 71">
            <a:extLst>
              <a:ext uri="{FF2B5EF4-FFF2-40B4-BE49-F238E27FC236}">
                <a16:creationId xmlns:a16="http://schemas.microsoft.com/office/drawing/2014/main" id="{24E4199E-B8F0-465F-82E0-650D85ADED54}"/>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7895095" y="3897260"/>
            <a:ext cx="1288214" cy="870257"/>
          </a:xfrm>
          <a:prstGeom prst="rect">
            <a:avLst/>
          </a:prstGeom>
        </p:spPr>
      </p:pic>
      <p:pic>
        <p:nvPicPr>
          <p:cNvPr id="73" name="Picture 72">
            <a:extLst>
              <a:ext uri="{FF2B5EF4-FFF2-40B4-BE49-F238E27FC236}">
                <a16:creationId xmlns:a16="http://schemas.microsoft.com/office/drawing/2014/main" id="{47A67A7A-4C36-46B4-9D6C-79C21A8ED22A}"/>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338230" y="6528349"/>
            <a:ext cx="1324518" cy="174220"/>
          </a:xfrm>
          <a:prstGeom prst="rect">
            <a:avLst/>
          </a:prstGeom>
        </p:spPr>
      </p:pic>
      <p:cxnSp>
        <p:nvCxnSpPr>
          <p:cNvPr id="74" name="Straight Connector 73">
            <a:extLst>
              <a:ext uri="{FF2B5EF4-FFF2-40B4-BE49-F238E27FC236}">
                <a16:creationId xmlns:a16="http://schemas.microsoft.com/office/drawing/2014/main" id="{F32094F1-7CCA-4117-B56C-E1A40DC91582}"/>
              </a:ext>
            </a:extLst>
          </p:cNvPr>
          <p:cNvCxnSpPr>
            <a:cxnSpLocks/>
          </p:cNvCxnSpPr>
          <p:nvPr/>
        </p:nvCxnSpPr>
        <p:spPr>
          <a:xfrm>
            <a:off x="5092833" y="2187873"/>
            <a:ext cx="454337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640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solar cell, outdoor object&#10;&#10;Description automatically generated">
            <a:extLst>
              <a:ext uri="{FF2B5EF4-FFF2-40B4-BE49-F238E27FC236}">
                <a16:creationId xmlns:a16="http://schemas.microsoft.com/office/drawing/2014/main" id="{7C2C6830-B6A3-4BFA-BF31-40D2D7E4463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76250" y="5399904"/>
            <a:ext cx="1339273" cy="1004455"/>
          </a:xfrm>
          <a:prstGeom prst="rect">
            <a:avLst/>
          </a:prstGeom>
        </p:spPr>
      </p:pic>
      <p:grpSp>
        <p:nvGrpSpPr>
          <p:cNvPr id="12" name="Group 11">
            <a:extLst>
              <a:ext uri="{FF2B5EF4-FFF2-40B4-BE49-F238E27FC236}">
                <a16:creationId xmlns:a16="http://schemas.microsoft.com/office/drawing/2014/main" id="{4E5ADC6C-23F7-40C9-840D-5BD9D505344C}"/>
              </a:ext>
            </a:extLst>
          </p:cNvPr>
          <p:cNvGrpSpPr/>
          <p:nvPr/>
        </p:nvGrpSpPr>
        <p:grpSpPr>
          <a:xfrm>
            <a:off x="3479992" y="2141042"/>
            <a:ext cx="1357134" cy="1071038"/>
            <a:chOff x="3214865" y="2118424"/>
            <a:chExt cx="1357134" cy="1071038"/>
          </a:xfrm>
        </p:grpSpPr>
        <p:pic>
          <p:nvPicPr>
            <p:cNvPr id="13" name="Picture 12" descr="A picture containing text, appliance&#10;&#10;Description automatically generated">
              <a:extLst>
                <a:ext uri="{FF2B5EF4-FFF2-40B4-BE49-F238E27FC236}">
                  <a16:creationId xmlns:a16="http://schemas.microsoft.com/office/drawing/2014/main" id="{49E3A43B-AD77-4D8B-B8E8-6C06AB01520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214865" y="2118424"/>
              <a:ext cx="1357134" cy="1071038"/>
            </a:xfrm>
            <a:prstGeom prst="rect">
              <a:avLst/>
            </a:prstGeom>
          </p:spPr>
        </p:pic>
        <p:pic>
          <p:nvPicPr>
            <p:cNvPr id="14" name="Picture 13" descr="A picture containing text, sign&#10;&#10;Description automatically generated">
              <a:extLst>
                <a:ext uri="{FF2B5EF4-FFF2-40B4-BE49-F238E27FC236}">
                  <a16:creationId xmlns:a16="http://schemas.microsoft.com/office/drawing/2014/main" id="{3C23C763-5299-4D0F-9642-BFB90431C4F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18942" y="2496375"/>
              <a:ext cx="923636" cy="437765"/>
            </a:xfrm>
            <a:prstGeom prst="rect">
              <a:avLst/>
            </a:prstGeom>
          </p:spPr>
        </p:pic>
      </p:grpSp>
      <p:sp>
        <p:nvSpPr>
          <p:cNvPr id="2" name="Rectangle 1">
            <a:extLst>
              <a:ext uri="{FF2B5EF4-FFF2-40B4-BE49-F238E27FC236}">
                <a16:creationId xmlns:a16="http://schemas.microsoft.com/office/drawing/2014/main" id="{4AC46914-FBD9-477B-AB4B-C4B50FCC5AF5}"/>
              </a:ext>
            </a:extLst>
          </p:cNvPr>
          <p:cNvSpPr/>
          <p:nvPr/>
        </p:nvSpPr>
        <p:spPr>
          <a:xfrm>
            <a:off x="259260" y="120316"/>
            <a:ext cx="4569915" cy="6262682"/>
          </a:xfrm>
          <a:prstGeom prst="rect">
            <a:avLst/>
          </a:prstGeom>
          <a:noFill/>
          <a:ln w="19050">
            <a:solidFill>
              <a:srgbClr val="4B6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D4E71705-F588-499D-8DBB-8F69EB4A5302}"/>
              </a:ext>
            </a:extLst>
          </p:cNvPr>
          <p:cNvCxnSpPr>
            <a:cxnSpLocks/>
          </p:cNvCxnSpPr>
          <p:nvPr/>
        </p:nvCxnSpPr>
        <p:spPr>
          <a:xfrm>
            <a:off x="249557" y="3444498"/>
            <a:ext cx="4569915"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8EDD940-5A0D-4596-B863-BE4D5B32E10C}"/>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513040" y="6508343"/>
            <a:ext cx="1324518" cy="174220"/>
          </a:xfrm>
          <a:prstGeom prst="rect">
            <a:avLst/>
          </a:prstGeom>
        </p:spPr>
      </p:pic>
      <p:cxnSp>
        <p:nvCxnSpPr>
          <p:cNvPr id="6" name="Straight Connector 5">
            <a:extLst>
              <a:ext uri="{FF2B5EF4-FFF2-40B4-BE49-F238E27FC236}">
                <a16:creationId xmlns:a16="http://schemas.microsoft.com/office/drawing/2014/main" id="{78DC29AF-EFAF-47BC-911B-E9ED28A6D0FD}"/>
              </a:ext>
            </a:extLst>
          </p:cNvPr>
          <p:cNvCxnSpPr>
            <a:cxnSpLocks/>
          </p:cNvCxnSpPr>
          <p:nvPr/>
        </p:nvCxnSpPr>
        <p:spPr>
          <a:xfrm>
            <a:off x="249557" y="1959376"/>
            <a:ext cx="4543372" cy="0"/>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Picture 14" descr="Diagram&#10;&#10;Description automatically generated">
            <a:extLst>
              <a:ext uri="{FF2B5EF4-FFF2-40B4-BE49-F238E27FC236}">
                <a16:creationId xmlns:a16="http://schemas.microsoft.com/office/drawing/2014/main" id="{E3EE4722-7CF1-4DB2-9B5D-A5D478318E0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428494" y="3632521"/>
            <a:ext cx="1285236" cy="1286767"/>
          </a:xfrm>
          <a:prstGeom prst="rect">
            <a:avLst/>
          </a:prstGeom>
        </p:spPr>
      </p:pic>
      <p:sp>
        <p:nvSpPr>
          <p:cNvPr id="18" name="TextBox 17">
            <a:extLst>
              <a:ext uri="{FF2B5EF4-FFF2-40B4-BE49-F238E27FC236}">
                <a16:creationId xmlns:a16="http://schemas.microsoft.com/office/drawing/2014/main" id="{9460E6E5-C955-436F-BD7C-FA498605A298}"/>
              </a:ext>
            </a:extLst>
          </p:cNvPr>
          <p:cNvSpPr txBox="1"/>
          <p:nvPr/>
        </p:nvSpPr>
        <p:spPr>
          <a:xfrm>
            <a:off x="4244837" y="142934"/>
            <a:ext cx="1184579" cy="338554"/>
          </a:xfrm>
          <a:prstGeom prst="rect">
            <a:avLst/>
          </a:prstGeom>
          <a:noFill/>
        </p:spPr>
        <p:txBody>
          <a:bodyPr wrap="square" rtlCol="0">
            <a:spAutoFit/>
          </a:bodyPr>
          <a:lstStyle/>
          <a:p>
            <a:r>
              <a:rPr lang="en-US" sz="1600" b="1" dirty="0">
                <a:latin typeface="Century Gothic" panose="020B0502020202020204" pitchFamily="34" charset="0"/>
              </a:rPr>
              <a:t>SS5</a:t>
            </a:r>
            <a:endParaRPr lang="en-GB" sz="1600" b="1" dirty="0">
              <a:latin typeface="Century Gothic" panose="020B0502020202020204" pitchFamily="34" charset="0"/>
            </a:endParaRPr>
          </a:p>
        </p:txBody>
      </p:sp>
      <p:sp>
        <p:nvSpPr>
          <p:cNvPr id="19" name="TextBox 18">
            <a:extLst>
              <a:ext uri="{FF2B5EF4-FFF2-40B4-BE49-F238E27FC236}">
                <a16:creationId xmlns:a16="http://schemas.microsoft.com/office/drawing/2014/main" id="{C7FF036D-481D-46A1-9E70-9E288A6550E9}"/>
              </a:ext>
            </a:extLst>
          </p:cNvPr>
          <p:cNvSpPr txBox="1"/>
          <p:nvPr/>
        </p:nvSpPr>
        <p:spPr>
          <a:xfrm>
            <a:off x="248572" y="101465"/>
            <a:ext cx="3823191" cy="461665"/>
          </a:xfrm>
          <a:prstGeom prst="rect">
            <a:avLst/>
          </a:prstGeom>
          <a:noFill/>
        </p:spPr>
        <p:txBody>
          <a:bodyPr wrap="square" rtlCol="0">
            <a:spAutoFit/>
          </a:bodyPr>
          <a:lstStyle/>
          <a:p>
            <a:r>
              <a:rPr lang="en-GB" sz="2400" b="1" dirty="0"/>
              <a:t>Problem: Electricity</a:t>
            </a:r>
          </a:p>
        </p:txBody>
      </p:sp>
      <p:sp>
        <p:nvSpPr>
          <p:cNvPr id="20" name="TextBox 19">
            <a:extLst>
              <a:ext uri="{FF2B5EF4-FFF2-40B4-BE49-F238E27FC236}">
                <a16:creationId xmlns:a16="http://schemas.microsoft.com/office/drawing/2014/main" id="{114DCBE8-73C8-4569-9055-31FFB40DB0A7}"/>
              </a:ext>
            </a:extLst>
          </p:cNvPr>
          <p:cNvSpPr txBox="1"/>
          <p:nvPr/>
        </p:nvSpPr>
        <p:spPr>
          <a:xfrm>
            <a:off x="318133" y="574381"/>
            <a:ext cx="4254891" cy="1384995"/>
          </a:xfrm>
          <a:prstGeom prst="rect">
            <a:avLst/>
          </a:prstGeom>
          <a:noFill/>
        </p:spPr>
        <p:txBody>
          <a:bodyPr wrap="square" rtlCol="0">
            <a:spAutoFit/>
          </a:bodyPr>
          <a:lstStyle/>
          <a:p>
            <a:r>
              <a:rPr lang="en-GB" sz="1200" dirty="0">
                <a:latin typeface="Century Gothic" panose="020B0502020202020204" pitchFamily="34" charset="0"/>
              </a:rPr>
              <a:t>Using electricity releases carbon dioxide:</a:t>
            </a:r>
          </a:p>
          <a:p>
            <a:pPr marL="171450" indent="-171450">
              <a:buFont typeface="Arial" panose="020B0604020202020204" pitchFamily="34" charset="0"/>
              <a:buChar char="•"/>
            </a:pPr>
            <a:r>
              <a:rPr lang="en-GB" sz="1200" dirty="0">
                <a:latin typeface="Century Gothic" panose="020B0502020202020204" pitchFamily="34" charset="0"/>
              </a:rPr>
              <a:t>The café uses electricity for light and heat.</a:t>
            </a:r>
          </a:p>
          <a:p>
            <a:pPr marL="171450" indent="-171450">
              <a:buFont typeface="Arial" panose="020B0604020202020204" pitchFamily="34" charset="0"/>
              <a:buChar char="•"/>
            </a:pPr>
            <a:r>
              <a:rPr lang="en-GB" sz="1200" dirty="0">
                <a:latin typeface="Century Gothic" panose="020B0502020202020204" pitchFamily="34" charset="0"/>
              </a:rPr>
              <a:t>There are many electrical appliances – a coffee machine, dishwasher and fridge.</a:t>
            </a:r>
          </a:p>
          <a:p>
            <a:pPr marL="171450" indent="-171450">
              <a:buFont typeface="Arial" panose="020B0604020202020204" pitchFamily="34" charset="0"/>
              <a:buChar char="•"/>
            </a:pPr>
            <a:r>
              <a:rPr lang="en-GB" sz="1200" dirty="0">
                <a:latin typeface="Century Gothic" panose="020B0502020202020204" pitchFamily="34" charset="0"/>
              </a:rPr>
              <a:t>The café buys electricity from a supplier who uses fossil fuel power stations. Burning fossil fuels (coal, oil and gas) releases carbon dioxide.</a:t>
            </a:r>
          </a:p>
        </p:txBody>
      </p:sp>
      <p:sp>
        <p:nvSpPr>
          <p:cNvPr id="21" name="TextBox 20">
            <a:extLst>
              <a:ext uri="{FF2B5EF4-FFF2-40B4-BE49-F238E27FC236}">
                <a16:creationId xmlns:a16="http://schemas.microsoft.com/office/drawing/2014/main" id="{6A8AC954-0C14-4F30-84CE-699AE031C1B7}"/>
              </a:ext>
            </a:extLst>
          </p:cNvPr>
          <p:cNvSpPr txBox="1"/>
          <p:nvPr/>
        </p:nvSpPr>
        <p:spPr>
          <a:xfrm>
            <a:off x="248572" y="2014384"/>
            <a:ext cx="3218149" cy="1384995"/>
          </a:xfrm>
          <a:prstGeom prst="rect">
            <a:avLst/>
          </a:prstGeom>
          <a:noFill/>
        </p:spPr>
        <p:txBody>
          <a:bodyPr wrap="square" rtlCol="0">
            <a:spAutoFit/>
          </a:bodyPr>
          <a:lstStyle/>
          <a:p>
            <a:r>
              <a:rPr lang="en-GB" sz="1200" b="1" dirty="0">
                <a:latin typeface="Century Gothic" panose="020B0502020202020204" pitchFamily="34" charset="0"/>
              </a:rPr>
              <a:t>Action 1: </a:t>
            </a:r>
            <a:r>
              <a:rPr lang="en-GB" sz="1200" dirty="0">
                <a:latin typeface="Century Gothic" panose="020B0502020202020204" pitchFamily="34" charset="0"/>
              </a:rPr>
              <a:t>Buy new appliances that are energy efficient. They are expensive to buy but use less electricity so will also save money in electricity bills.</a:t>
            </a:r>
          </a:p>
          <a:p>
            <a:endParaRPr lang="en-GB" sz="1200" dirty="0">
              <a:latin typeface="Century Gothic" panose="020B0502020202020204" pitchFamily="34" charset="0"/>
            </a:endParaRPr>
          </a:p>
          <a:p>
            <a:r>
              <a:rPr lang="en-GB" sz="1200" dirty="0">
                <a:latin typeface="Century Gothic" panose="020B0502020202020204" pitchFamily="34" charset="0"/>
              </a:rPr>
              <a:t>Cost: ££</a:t>
            </a:r>
            <a:r>
              <a:rPr lang="en-GB" sz="1200" dirty="0">
                <a:solidFill>
                  <a:schemeClr val="bg1">
                    <a:lumMod val="75000"/>
                  </a:schemeClr>
                </a:solidFill>
                <a:latin typeface="Century Gothic" panose="020B0502020202020204" pitchFamily="34" charset="0"/>
              </a:rPr>
              <a:t>£</a:t>
            </a:r>
            <a:endParaRPr lang="en-GB" sz="1200" dirty="0">
              <a:latin typeface="Century Gothic" panose="020B0502020202020204" pitchFamily="34" charset="0"/>
            </a:endParaRPr>
          </a:p>
          <a:p>
            <a:r>
              <a:rPr lang="en-GB" sz="1200" dirty="0">
                <a:latin typeface="Century Gothic" panose="020B0502020202020204" pitchFamily="34" charset="0"/>
              </a:rPr>
              <a:t>Carbon reduction: </a:t>
            </a:r>
          </a:p>
        </p:txBody>
      </p:sp>
      <p:sp>
        <p:nvSpPr>
          <p:cNvPr id="22" name="TextBox 21">
            <a:extLst>
              <a:ext uri="{FF2B5EF4-FFF2-40B4-BE49-F238E27FC236}">
                <a16:creationId xmlns:a16="http://schemas.microsoft.com/office/drawing/2014/main" id="{B8D40E84-0D6D-4A30-A98F-BDEB9E561A48}"/>
              </a:ext>
            </a:extLst>
          </p:cNvPr>
          <p:cNvSpPr txBox="1"/>
          <p:nvPr/>
        </p:nvSpPr>
        <p:spPr>
          <a:xfrm>
            <a:off x="294757" y="3510441"/>
            <a:ext cx="3125786" cy="1384995"/>
          </a:xfrm>
          <a:prstGeom prst="rect">
            <a:avLst/>
          </a:prstGeom>
          <a:noFill/>
        </p:spPr>
        <p:txBody>
          <a:bodyPr wrap="square" rtlCol="0">
            <a:spAutoFit/>
          </a:bodyPr>
          <a:lstStyle/>
          <a:p>
            <a:r>
              <a:rPr lang="en-GB" sz="1200" b="1" dirty="0">
                <a:latin typeface="Century Gothic" panose="020B0502020202020204" pitchFamily="34" charset="0"/>
              </a:rPr>
              <a:t>Action 2: </a:t>
            </a:r>
            <a:r>
              <a:rPr lang="en-GB" sz="1200" dirty="0">
                <a:latin typeface="Century Gothic" panose="020B0502020202020204" pitchFamily="34" charset="0"/>
              </a:rPr>
              <a:t>Swap to a new electricity supplier that is more expensive per unit but only buys electricity from sources that release no CO</a:t>
            </a:r>
            <a:r>
              <a:rPr lang="en-GB" sz="1200" baseline="-25000" dirty="0">
                <a:latin typeface="Century Gothic" panose="020B0502020202020204" pitchFamily="34" charset="0"/>
              </a:rPr>
              <a:t>2</a:t>
            </a:r>
            <a:r>
              <a:rPr lang="en-GB" sz="1200" dirty="0">
                <a:latin typeface="Century Gothic" panose="020B0502020202020204" pitchFamily="34" charset="0"/>
              </a:rPr>
              <a:t> e.g. wind farms.</a:t>
            </a:r>
          </a:p>
          <a:p>
            <a:endParaRPr lang="en-GB" sz="1200" dirty="0">
              <a:latin typeface="Century Gothic" panose="020B0502020202020204" pitchFamily="34" charset="0"/>
            </a:endParaRPr>
          </a:p>
          <a:p>
            <a:r>
              <a:rPr lang="en-GB" sz="1200" dirty="0">
                <a:latin typeface="Century Gothic" panose="020B0502020202020204" pitchFamily="34" charset="0"/>
              </a:rPr>
              <a:t>Cost: £</a:t>
            </a:r>
            <a:r>
              <a:rPr lang="en-GB" sz="1200" dirty="0">
                <a:solidFill>
                  <a:schemeClr val="bg1">
                    <a:lumMod val="75000"/>
                  </a:schemeClr>
                </a:solidFill>
                <a:latin typeface="Century Gothic" panose="020B0502020202020204" pitchFamily="34" charset="0"/>
              </a:rPr>
              <a:t>£</a:t>
            </a:r>
            <a:r>
              <a:rPr lang="en-GB" sz="1200" dirty="0">
                <a:solidFill>
                  <a:schemeClr val="bg1">
                    <a:lumMod val="85000"/>
                  </a:schemeClr>
                </a:solidFill>
                <a:latin typeface="Century Gothic" panose="020B0502020202020204" pitchFamily="34" charset="0"/>
              </a:rPr>
              <a:t>£ </a:t>
            </a:r>
          </a:p>
          <a:p>
            <a:r>
              <a:rPr lang="en-GB" sz="1200" dirty="0">
                <a:latin typeface="Century Gothic" panose="020B0502020202020204" pitchFamily="34" charset="0"/>
              </a:rPr>
              <a:t>Carbon reduction: </a:t>
            </a:r>
          </a:p>
        </p:txBody>
      </p:sp>
      <p:sp>
        <p:nvSpPr>
          <p:cNvPr id="23" name="TextBox 22">
            <a:extLst>
              <a:ext uri="{FF2B5EF4-FFF2-40B4-BE49-F238E27FC236}">
                <a16:creationId xmlns:a16="http://schemas.microsoft.com/office/drawing/2014/main" id="{9D23EDB6-BC1E-4690-A73E-A3DFB2C6FD7D}"/>
              </a:ext>
            </a:extLst>
          </p:cNvPr>
          <p:cNvSpPr txBox="1"/>
          <p:nvPr/>
        </p:nvSpPr>
        <p:spPr>
          <a:xfrm>
            <a:off x="259575" y="4935903"/>
            <a:ext cx="4281432" cy="1384995"/>
          </a:xfrm>
          <a:prstGeom prst="rect">
            <a:avLst/>
          </a:prstGeom>
          <a:noFill/>
        </p:spPr>
        <p:txBody>
          <a:bodyPr wrap="square" rtlCol="0">
            <a:spAutoFit/>
          </a:bodyPr>
          <a:lstStyle/>
          <a:p>
            <a:r>
              <a:rPr lang="en-GB" sz="1200" b="1" dirty="0">
                <a:latin typeface="Century Gothic" panose="020B0502020202020204" pitchFamily="34" charset="0"/>
              </a:rPr>
              <a:t>Action 3: </a:t>
            </a:r>
            <a:r>
              <a:rPr lang="en-GB" sz="1200" dirty="0">
                <a:latin typeface="Century Gothic" panose="020B0502020202020204" pitchFamily="34" charset="0"/>
              </a:rPr>
              <a:t>Put solar panels on the roof. They are very expensive to buy, but it will mean the café can buy less electricity from a supplier, saving money in the long-term.</a:t>
            </a:r>
          </a:p>
          <a:p>
            <a:endParaRPr lang="en-GB" sz="1200" dirty="0">
              <a:latin typeface="Century Gothic" panose="020B0502020202020204" pitchFamily="34" charset="0"/>
            </a:endParaRPr>
          </a:p>
          <a:p>
            <a:r>
              <a:rPr lang="en-GB" sz="1200" dirty="0">
                <a:latin typeface="Century Gothic" panose="020B0502020202020204" pitchFamily="34" charset="0"/>
              </a:rPr>
              <a:t>Cost: £££ </a:t>
            </a:r>
          </a:p>
          <a:p>
            <a:r>
              <a:rPr lang="en-GB" sz="1200" dirty="0">
                <a:latin typeface="Century Gothic" panose="020B0502020202020204" pitchFamily="34" charset="0"/>
              </a:rPr>
              <a:t>Carbon reduction:</a:t>
            </a:r>
          </a:p>
        </p:txBody>
      </p:sp>
      <p:pic>
        <p:nvPicPr>
          <p:cNvPr id="24" name="Graphic 23" descr="Star with solid fill">
            <a:extLst>
              <a:ext uri="{FF2B5EF4-FFF2-40B4-BE49-F238E27FC236}">
                <a16:creationId xmlns:a16="http://schemas.microsoft.com/office/drawing/2014/main" id="{AADDBF7C-B3EB-4991-BBD7-60B02475C684}"/>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770791" y="3144590"/>
            <a:ext cx="180000" cy="180000"/>
          </a:xfrm>
          <a:prstGeom prst="rect">
            <a:avLst/>
          </a:prstGeom>
        </p:spPr>
      </p:pic>
      <p:pic>
        <p:nvPicPr>
          <p:cNvPr id="25" name="Graphic 24" descr="Star outline">
            <a:extLst>
              <a:ext uri="{FF2B5EF4-FFF2-40B4-BE49-F238E27FC236}">
                <a16:creationId xmlns:a16="http://schemas.microsoft.com/office/drawing/2014/main" id="{15600C40-F712-4931-8B88-4309316F293E}"/>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063185" y="3142439"/>
            <a:ext cx="180000" cy="180000"/>
          </a:xfrm>
          <a:prstGeom prst="rect">
            <a:avLst/>
          </a:prstGeom>
        </p:spPr>
      </p:pic>
      <p:pic>
        <p:nvPicPr>
          <p:cNvPr id="26" name="Graphic 25" descr="Star with solid fill">
            <a:extLst>
              <a:ext uri="{FF2B5EF4-FFF2-40B4-BE49-F238E27FC236}">
                <a16:creationId xmlns:a16="http://schemas.microsoft.com/office/drawing/2014/main" id="{D7A7FBA4-6FA3-4C40-8C80-E77ED71062F5}"/>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812745" y="4646642"/>
            <a:ext cx="180000" cy="180000"/>
          </a:xfrm>
          <a:prstGeom prst="rect">
            <a:avLst/>
          </a:prstGeom>
        </p:spPr>
      </p:pic>
      <p:pic>
        <p:nvPicPr>
          <p:cNvPr id="27" name="Graphic 26" descr="Star outline">
            <a:extLst>
              <a:ext uri="{FF2B5EF4-FFF2-40B4-BE49-F238E27FC236}">
                <a16:creationId xmlns:a16="http://schemas.microsoft.com/office/drawing/2014/main" id="{847A2E45-7AEE-4A67-99F5-64E22BDD5712}"/>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105139" y="4646642"/>
            <a:ext cx="180000" cy="180000"/>
          </a:xfrm>
          <a:prstGeom prst="rect">
            <a:avLst/>
          </a:prstGeom>
        </p:spPr>
      </p:pic>
      <p:pic>
        <p:nvPicPr>
          <p:cNvPr id="28" name="Graphic 27" descr="Star with solid fill">
            <a:extLst>
              <a:ext uri="{FF2B5EF4-FFF2-40B4-BE49-F238E27FC236}">
                <a16:creationId xmlns:a16="http://schemas.microsoft.com/office/drawing/2014/main" id="{C6548B6D-9FAE-4F7D-ACF5-96ECB97B7500}"/>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956572" y="4646642"/>
            <a:ext cx="180000" cy="180000"/>
          </a:xfrm>
          <a:prstGeom prst="rect">
            <a:avLst/>
          </a:prstGeom>
        </p:spPr>
      </p:pic>
      <p:pic>
        <p:nvPicPr>
          <p:cNvPr id="29" name="Graphic 28" descr="Star with solid fill">
            <a:extLst>
              <a:ext uri="{FF2B5EF4-FFF2-40B4-BE49-F238E27FC236}">
                <a16:creationId xmlns:a16="http://schemas.microsoft.com/office/drawing/2014/main" id="{B1B2ED54-0992-4E95-A19A-3C90827940D9}"/>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743596" y="6078718"/>
            <a:ext cx="180000" cy="180000"/>
          </a:xfrm>
          <a:prstGeom prst="rect">
            <a:avLst/>
          </a:prstGeom>
        </p:spPr>
      </p:pic>
      <p:pic>
        <p:nvPicPr>
          <p:cNvPr id="30" name="Graphic 29" descr="Star with solid fill">
            <a:extLst>
              <a:ext uri="{FF2B5EF4-FFF2-40B4-BE49-F238E27FC236}">
                <a16:creationId xmlns:a16="http://schemas.microsoft.com/office/drawing/2014/main" id="{FC32C763-E1FC-4D85-8A84-28D79AC518F2}"/>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887423" y="6078718"/>
            <a:ext cx="180000" cy="180000"/>
          </a:xfrm>
          <a:prstGeom prst="rect">
            <a:avLst/>
          </a:prstGeom>
        </p:spPr>
      </p:pic>
      <p:pic>
        <p:nvPicPr>
          <p:cNvPr id="31" name="Graphic 30" descr="Star outline">
            <a:extLst>
              <a:ext uri="{FF2B5EF4-FFF2-40B4-BE49-F238E27FC236}">
                <a16:creationId xmlns:a16="http://schemas.microsoft.com/office/drawing/2014/main" id="{BFC72D57-2BB9-453D-8E21-9460E6F5DD8E}"/>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044941" y="6078718"/>
            <a:ext cx="180000" cy="180000"/>
          </a:xfrm>
          <a:prstGeom prst="rect">
            <a:avLst/>
          </a:prstGeom>
        </p:spPr>
      </p:pic>
      <p:pic>
        <p:nvPicPr>
          <p:cNvPr id="32" name="Graphic 31" descr="Star with solid fill">
            <a:extLst>
              <a:ext uri="{FF2B5EF4-FFF2-40B4-BE49-F238E27FC236}">
                <a16:creationId xmlns:a16="http://schemas.microsoft.com/office/drawing/2014/main" id="{F41A19E3-3464-4A3B-A6D2-77BBA4D730EE}"/>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913593" y="3142439"/>
            <a:ext cx="180000" cy="180000"/>
          </a:xfrm>
          <a:prstGeom prst="rect">
            <a:avLst/>
          </a:prstGeom>
        </p:spPr>
      </p:pic>
      <p:cxnSp>
        <p:nvCxnSpPr>
          <p:cNvPr id="34" name="Straight Connector 33">
            <a:extLst>
              <a:ext uri="{FF2B5EF4-FFF2-40B4-BE49-F238E27FC236}">
                <a16:creationId xmlns:a16="http://schemas.microsoft.com/office/drawing/2014/main" id="{620DACE6-8679-447A-8896-509E51D4B713}"/>
              </a:ext>
            </a:extLst>
          </p:cNvPr>
          <p:cNvCxnSpPr>
            <a:cxnSpLocks/>
          </p:cNvCxnSpPr>
          <p:nvPr/>
        </p:nvCxnSpPr>
        <p:spPr>
          <a:xfrm>
            <a:off x="248426" y="4875048"/>
            <a:ext cx="4580603" cy="0"/>
          </a:xfrm>
          <a:prstGeom prst="line">
            <a:avLst/>
          </a:prstGeom>
        </p:spPr>
        <p:style>
          <a:lnRef idx="1">
            <a:schemeClr val="accent1"/>
          </a:lnRef>
          <a:fillRef idx="0">
            <a:schemeClr val="accent1"/>
          </a:fillRef>
          <a:effectRef idx="0">
            <a:schemeClr val="accent1"/>
          </a:effectRef>
          <a:fontRef idx="minor">
            <a:schemeClr val="tx1"/>
          </a:fontRef>
        </p:style>
      </p:cxnSp>
      <p:pic>
        <p:nvPicPr>
          <p:cNvPr id="61" name="Picture 60" descr="A picture containing solar cell, outdoor object&#10;&#10;Description automatically generated">
            <a:extLst>
              <a:ext uri="{FF2B5EF4-FFF2-40B4-BE49-F238E27FC236}">
                <a16:creationId xmlns:a16="http://schemas.microsoft.com/office/drawing/2014/main" id="{DF7AEE40-1BDC-42FD-85C4-0B22957B70E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137015" y="5399904"/>
            <a:ext cx="1339273" cy="1004455"/>
          </a:xfrm>
          <a:prstGeom prst="rect">
            <a:avLst/>
          </a:prstGeom>
        </p:spPr>
      </p:pic>
      <p:grpSp>
        <p:nvGrpSpPr>
          <p:cNvPr id="62" name="Group 61">
            <a:extLst>
              <a:ext uri="{FF2B5EF4-FFF2-40B4-BE49-F238E27FC236}">
                <a16:creationId xmlns:a16="http://schemas.microsoft.com/office/drawing/2014/main" id="{C70F1C08-5777-4222-A123-1F4812D700DE}"/>
              </a:ext>
            </a:extLst>
          </p:cNvPr>
          <p:cNvGrpSpPr/>
          <p:nvPr/>
        </p:nvGrpSpPr>
        <p:grpSpPr>
          <a:xfrm>
            <a:off x="8340757" y="2141042"/>
            <a:ext cx="1357134" cy="1071038"/>
            <a:chOff x="3214865" y="2118424"/>
            <a:chExt cx="1357134" cy="1071038"/>
          </a:xfrm>
        </p:grpSpPr>
        <p:pic>
          <p:nvPicPr>
            <p:cNvPr id="63" name="Picture 62" descr="A picture containing text, appliance&#10;&#10;Description automatically generated">
              <a:extLst>
                <a:ext uri="{FF2B5EF4-FFF2-40B4-BE49-F238E27FC236}">
                  <a16:creationId xmlns:a16="http://schemas.microsoft.com/office/drawing/2014/main" id="{424D736C-7BD4-4FE4-9C5E-8F80E70D32C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214865" y="2118424"/>
              <a:ext cx="1357134" cy="1071038"/>
            </a:xfrm>
            <a:prstGeom prst="rect">
              <a:avLst/>
            </a:prstGeom>
          </p:spPr>
        </p:pic>
        <p:pic>
          <p:nvPicPr>
            <p:cNvPr id="64" name="Picture 63" descr="A picture containing text, sign&#10;&#10;Description automatically generated">
              <a:extLst>
                <a:ext uri="{FF2B5EF4-FFF2-40B4-BE49-F238E27FC236}">
                  <a16:creationId xmlns:a16="http://schemas.microsoft.com/office/drawing/2014/main" id="{F6C27DBC-CBEE-45F4-88DA-BA60818CFBC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18942" y="2496375"/>
              <a:ext cx="923636" cy="437765"/>
            </a:xfrm>
            <a:prstGeom prst="rect">
              <a:avLst/>
            </a:prstGeom>
          </p:spPr>
        </p:pic>
      </p:grpSp>
      <p:sp>
        <p:nvSpPr>
          <p:cNvPr id="65" name="Rectangle 64">
            <a:extLst>
              <a:ext uri="{FF2B5EF4-FFF2-40B4-BE49-F238E27FC236}">
                <a16:creationId xmlns:a16="http://schemas.microsoft.com/office/drawing/2014/main" id="{3C861304-3BCF-4A75-B4E9-CAB50E209376}"/>
              </a:ext>
            </a:extLst>
          </p:cNvPr>
          <p:cNvSpPr/>
          <p:nvPr/>
        </p:nvSpPr>
        <p:spPr>
          <a:xfrm>
            <a:off x="5120025" y="120316"/>
            <a:ext cx="4569915" cy="6262682"/>
          </a:xfrm>
          <a:prstGeom prst="rect">
            <a:avLst/>
          </a:prstGeom>
          <a:noFill/>
          <a:ln w="19050">
            <a:solidFill>
              <a:srgbClr val="4B6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6" name="Straight Connector 65">
            <a:extLst>
              <a:ext uri="{FF2B5EF4-FFF2-40B4-BE49-F238E27FC236}">
                <a16:creationId xmlns:a16="http://schemas.microsoft.com/office/drawing/2014/main" id="{69A9288E-6498-4EB1-9580-D678FF47A987}"/>
              </a:ext>
            </a:extLst>
          </p:cNvPr>
          <p:cNvCxnSpPr>
            <a:cxnSpLocks/>
          </p:cNvCxnSpPr>
          <p:nvPr/>
        </p:nvCxnSpPr>
        <p:spPr>
          <a:xfrm>
            <a:off x="5110322" y="3444498"/>
            <a:ext cx="4569915" cy="0"/>
          </a:xfrm>
          <a:prstGeom prst="line">
            <a:avLst/>
          </a:prstGeom>
        </p:spPr>
        <p:style>
          <a:lnRef idx="1">
            <a:schemeClr val="accent1"/>
          </a:lnRef>
          <a:fillRef idx="0">
            <a:schemeClr val="accent1"/>
          </a:fillRef>
          <a:effectRef idx="0">
            <a:schemeClr val="accent1"/>
          </a:effectRef>
          <a:fontRef idx="minor">
            <a:schemeClr val="tx1"/>
          </a:fontRef>
        </p:style>
      </p:cxnSp>
      <p:pic>
        <p:nvPicPr>
          <p:cNvPr id="67" name="Picture 66">
            <a:extLst>
              <a:ext uri="{FF2B5EF4-FFF2-40B4-BE49-F238E27FC236}">
                <a16:creationId xmlns:a16="http://schemas.microsoft.com/office/drawing/2014/main" id="{1F65ECDB-B071-4097-A437-7A48B25EBE32}"/>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373805" y="6508343"/>
            <a:ext cx="1324518" cy="174220"/>
          </a:xfrm>
          <a:prstGeom prst="rect">
            <a:avLst/>
          </a:prstGeom>
        </p:spPr>
      </p:pic>
      <p:cxnSp>
        <p:nvCxnSpPr>
          <p:cNvPr id="68" name="Straight Connector 67">
            <a:extLst>
              <a:ext uri="{FF2B5EF4-FFF2-40B4-BE49-F238E27FC236}">
                <a16:creationId xmlns:a16="http://schemas.microsoft.com/office/drawing/2014/main" id="{6644D292-9CC3-45FE-825F-5CCA9B9F5A0F}"/>
              </a:ext>
            </a:extLst>
          </p:cNvPr>
          <p:cNvCxnSpPr>
            <a:cxnSpLocks/>
          </p:cNvCxnSpPr>
          <p:nvPr/>
        </p:nvCxnSpPr>
        <p:spPr>
          <a:xfrm>
            <a:off x="5110322" y="1959376"/>
            <a:ext cx="4543372" cy="0"/>
          </a:xfrm>
          <a:prstGeom prst="line">
            <a:avLst/>
          </a:prstGeom>
        </p:spPr>
        <p:style>
          <a:lnRef idx="1">
            <a:schemeClr val="accent1"/>
          </a:lnRef>
          <a:fillRef idx="0">
            <a:schemeClr val="accent1"/>
          </a:fillRef>
          <a:effectRef idx="0">
            <a:schemeClr val="accent1"/>
          </a:effectRef>
          <a:fontRef idx="minor">
            <a:schemeClr val="tx1"/>
          </a:fontRef>
        </p:style>
      </p:cxnSp>
      <p:pic>
        <p:nvPicPr>
          <p:cNvPr id="69" name="Picture 68" descr="Diagram&#10;&#10;Description automatically generated">
            <a:extLst>
              <a:ext uri="{FF2B5EF4-FFF2-40B4-BE49-F238E27FC236}">
                <a16:creationId xmlns:a16="http://schemas.microsoft.com/office/drawing/2014/main" id="{3AC7DBC0-E2E7-49EA-B210-103DBD816F1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289259" y="3632521"/>
            <a:ext cx="1285236" cy="1286767"/>
          </a:xfrm>
          <a:prstGeom prst="rect">
            <a:avLst/>
          </a:prstGeom>
        </p:spPr>
      </p:pic>
      <p:sp>
        <p:nvSpPr>
          <p:cNvPr id="70" name="TextBox 69">
            <a:extLst>
              <a:ext uri="{FF2B5EF4-FFF2-40B4-BE49-F238E27FC236}">
                <a16:creationId xmlns:a16="http://schemas.microsoft.com/office/drawing/2014/main" id="{72F90CBA-E650-45E1-AA98-865AEB23EE2C}"/>
              </a:ext>
            </a:extLst>
          </p:cNvPr>
          <p:cNvSpPr txBox="1"/>
          <p:nvPr/>
        </p:nvSpPr>
        <p:spPr>
          <a:xfrm>
            <a:off x="9105602" y="142934"/>
            <a:ext cx="1184579" cy="338554"/>
          </a:xfrm>
          <a:prstGeom prst="rect">
            <a:avLst/>
          </a:prstGeom>
          <a:noFill/>
        </p:spPr>
        <p:txBody>
          <a:bodyPr wrap="square" rtlCol="0">
            <a:spAutoFit/>
          </a:bodyPr>
          <a:lstStyle/>
          <a:p>
            <a:r>
              <a:rPr lang="en-US" sz="1600" b="1" dirty="0">
                <a:latin typeface="Century Gothic" panose="020B0502020202020204" pitchFamily="34" charset="0"/>
              </a:rPr>
              <a:t>SS5</a:t>
            </a:r>
            <a:endParaRPr lang="en-GB" sz="1600" b="1" dirty="0">
              <a:latin typeface="Century Gothic" panose="020B0502020202020204" pitchFamily="34" charset="0"/>
            </a:endParaRPr>
          </a:p>
        </p:txBody>
      </p:sp>
      <p:sp>
        <p:nvSpPr>
          <p:cNvPr id="71" name="TextBox 70">
            <a:extLst>
              <a:ext uri="{FF2B5EF4-FFF2-40B4-BE49-F238E27FC236}">
                <a16:creationId xmlns:a16="http://schemas.microsoft.com/office/drawing/2014/main" id="{0EF3CEC3-7E97-466A-9A1F-FFA58DA68978}"/>
              </a:ext>
            </a:extLst>
          </p:cNvPr>
          <p:cNvSpPr txBox="1"/>
          <p:nvPr/>
        </p:nvSpPr>
        <p:spPr>
          <a:xfrm>
            <a:off x="5109337" y="101465"/>
            <a:ext cx="3823191" cy="461665"/>
          </a:xfrm>
          <a:prstGeom prst="rect">
            <a:avLst/>
          </a:prstGeom>
          <a:noFill/>
        </p:spPr>
        <p:txBody>
          <a:bodyPr wrap="square" rtlCol="0">
            <a:spAutoFit/>
          </a:bodyPr>
          <a:lstStyle/>
          <a:p>
            <a:r>
              <a:rPr lang="en-GB" sz="2400" b="1" dirty="0"/>
              <a:t>Problem: Electricity</a:t>
            </a:r>
          </a:p>
        </p:txBody>
      </p:sp>
      <p:sp>
        <p:nvSpPr>
          <p:cNvPr id="72" name="TextBox 71">
            <a:extLst>
              <a:ext uri="{FF2B5EF4-FFF2-40B4-BE49-F238E27FC236}">
                <a16:creationId xmlns:a16="http://schemas.microsoft.com/office/drawing/2014/main" id="{1313E309-5F36-4702-8F4E-7345AB761B4C}"/>
              </a:ext>
            </a:extLst>
          </p:cNvPr>
          <p:cNvSpPr txBox="1"/>
          <p:nvPr/>
        </p:nvSpPr>
        <p:spPr>
          <a:xfrm>
            <a:off x="5178898" y="574381"/>
            <a:ext cx="4254891" cy="1384995"/>
          </a:xfrm>
          <a:prstGeom prst="rect">
            <a:avLst/>
          </a:prstGeom>
          <a:noFill/>
        </p:spPr>
        <p:txBody>
          <a:bodyPr wrap="square" rtlCol="0">
            <a:spAutoFit/>
          </a:bodyPr>
          <a:lstStyle/>
          <a:p>
            <a:r>
              <a:rPr lang="en-GB" sz="1200" dirty="0">
                <a:latin typeface="Century Gothic" panose="020B0502020202020204" pitchFamily="34" charset="0"/>
              </a:rPr>
              <a:t>Using electricity releases carbon dioxide:</a:t>
            </a:r>
          </a:p>
          <a:p>
            <a:pPr marL="171450" indent="-171450">
              <a:buFont typeface="Arial" panose="020B0604020202020204" pitchFamily="34" charset="0"/>
              <a:buChar char="•"/>
            </a:pPr>
            <a:r>
              <a:rPr lang="en-GB" sz="1200" dirty="0">
                <a:latin typeface="Century Gothic" panose="020B0502020202020204" pitchFamily="34" charset="0"/>
              </a:rPr>
              <a:t>The café uses electricity for light and heat.</a:t>
            </a:r>
          </a:p>
          <a:p>
            <a:pPr marL="171450" indent="-171450">
              <a:buFont typeface="Arial" panose="020B0604020202020204" pitchFamily="34" charset="0"/>
              <a:buChar char="•"/>
            </a:pPr>
            <a:r>
              <a:rPr lang="en-GB" sz="1200" dirty="0">
                <a:latin typeface="Century Gothic" panose="020B0502020202020204" pitchFamily="34" charset="0"/>
              </a:rPr>
              <a:t>There are many electrical appliances – a coffee machine, dishwasher and fridge.</a:t>
            </a:r>
          </a:p>
          <a:p>
            <a:pPr marL="171450" indent="-171450">
              <a:buFont typeface="Arial" panose="020B0604020202020204" pitchFamily="34" charset="0"/>
              <a:buChar char="•"/>
            </a:pPr>
            <a:r>
              <a:rPr lang="en-GB" sz="1200" dirty="0">
                <a:latin typeface="Century Gothic" panose="020B0502020202020204" pitchFamily="34" charset="0"/>
              </a:rPr>
              <a:t>The café buys electricity from a supplier who uses fossil fuel power stations. Burning fossil fuels (coal, oil and gas) releases carbon dioxide.</a:t>
            </a:r>
          </a:p>
        </p:txBody>
      </p:sp>
      <p:sp>
        <p:nvSpPr>
          <p:cNvPr id="73" name="TextBox 72">
            <a:extLst>
              <a:ext uri="{FF2B5EF4-FFF2-40B4-BE49-F238E27FC236}">
                <a16:creationId xmlns:a16="http://schemas.microsoft.com/office/drawing/2014/main" id="{2A854D80-D8E7-4420-A870-5B742E3FA005}"/>
              </a:ext>
            </a:extLst>
          </p:cNvPr>
          <p:cNvSpPr txBox="1"/>
          <p:nvPr/>
        </p:nvSpPr>
        <p:spPr>
          <a:xfrm>
            <a:off x="5109337" y="2014384"/>
            <a:ext cx="3218149" cy="1384995"/>
          </a:xfrm>
          <a:prstGeom prst="rect">
            <a:avLst/>
          </a:prstGeom>
          <a:noFill/>
        </p:spPr>
        <p:txBody>
          <a:bodyPr wrap="square" rtlCol="0">
            <a:spAutoFit/>
          </a:bodyPr>
          <a:lstStyle/>
          <a:p>
            <a:r>
              <a:rPr lang="en-GB" sz="1200" b="1" dirty="0">
                <a:latin typeface="Century Gothic" panose="020B0502020202020204" pitchFamily="34" charset="0"/>
              </a:rPr>
              <a:t>Action 1: </a:t>
            </a:r>
            <a:r>
              <a:rPr lang="en-GB" sz="1200" dirty="0">
                <a:latin typeface="Century Gothic" panose="020B0502020202020204" pitchFamily="34" charset="0"/>
              </a:rPr>
              <a:t>Buy new appliances that are energy efficient. They are expensive to buy but use less electricity so will also save money in electricity bills.</a:t>
            </a:r>
          </a:p>
          <a:p>
            <a:endParaRPr lang="en-GB" sz="1200" dirty="0">
              <a:latin typeface="Century Gothic" panose="020B0502020202020204" pitchFamily="34" charset="0"/>
            </a:endParaRPr>
          </a:p>
          <a:p>
            <a:r>
              <a:rPr lang="en-GB" sz="1200" dirty="0">
                <a:latin typeface="Century Gothic" panose="020B0502020202020204" pitchFamily="34" charset="0"/>
              </a:rPr>
              <a:t>Cost: ££</a:t>
            </a:r>
            <a:r>
              <a:rPr lang="en-GB" sz="1200" dirty="0">
                <a:solidFill>
                  <a:schemeClr val="bg1">
                    <a:lumMod val="75000"/>
                  </a:schemeClr>
                </a:solidFill>
                <a:latin typeface="Century Gothic" panose="020B0502020202020204" pitchFamily="34" charset="0"/>
              </a:rPr>
              <a:t>£</a:t>
            </a:r>
            <a:endParaRPr lang="en-GB" sz="1200" dirty="0">
              <a:latin typeface="Century Gothic" panose="020B0502020202020204" pitchFamily="34" charset="0"/>
            </a:endParaRPr>
          </a:p>
          <a:p>
            <a:r>
              <a:rPr lang="en-GB" sz="1200" dirty="0">
                <a:latin typeface="Century Gothic" panose="020B0502020202020204" pitchFamily="34" charset="0"/>
              </a:rPr>
              <a:t>Carbon reduction: </a:t>
            </a:r>
          </a:p>
        </p:txBody>
      </p:sp>
      <p:sp>
        <p:nvSpPr>
          <p:cNvPr id="74" name="TextBox 73">
            <a:extLst>
              <a:ext uri="{FF2B5EF4-FFF2-40B4-BE49-F238E27FC236}">
                <a16:creationId xmlns:a16="http://schemas.microsoft.com/office/drawing/2014/main" id="{2A38EFA9-DF47-4E7D-9D88-302A23BE6802}"/>
              </a:ext>
            </a:extLst>
          </p:cNvPr>
          <p:cNvSpPr txBox="1"/>
          <p:nvPr/>
        </p:nvSpPr>
        <p:spPr>
          <a:xfrm>
            <a:off x="5155522" y="3510441"/>
            <a:ext cx="3125786" cy="1384995"/>
          </a:xfrm>
          <a:prstGeom prst="rect">
            <a:avLst/>
          </a:prstGeom>
          <a:noFill/>
        </p:spPr>
        <p:txBody>
          <a:bodyPr wrap="square" rtlCol="0">
            <a:spAutoFit/>
          </a:bodyPr>
          <a:lstStyle/>
          <a:p>
            <a:r>
              <a:rPr lang="en-GB" sz="1200" b="1" dirty="0">
                <a:latin typeface="Century Gothic" panose="020B0502020202020204" pitchFamily="34" charset="0"/>
              </a:rPr>
              <a:t>Action 2: </a:t>
            </a:r>
            <a:r>
              <a:rPr lang="en-GB" sz="1200" dirty="0">
                <a:latin typeface="Century Gothic" panose="020B0502020202020204" pitchFamily="34" charset="0"/>
              </a:rPr>
              <a:t>Swap to a new electricity supplier that is more expensive per unit but only buys electricity from sources that release no CO</a:t>
            </a:r>
            <a:r>
              <a:rPr lang="en-GB" sz="1200" baseline="-25000" dirty="0">
                <a:latin typeface="Century Gothic" panose="020B0502020202020204" pitchFamily="34" charset="0"/>
              </a:rPr>
              <a:t>2</a:t>
            </a:r>
            <a:r>
              <a:rPr lang="en-GB" sz="1200" dirty="0">
                <a:latin typeface="Century Gothic" panose="020B0502020202020204" pitchFamily="34" charset="0"/>
              </a:rPr>
              <a:t> e.g. wind farms.</a:t>
            </a:r>
          </a:p>
          <a:p>
            <a:endParaRPr lang="en-GB" sz="1200" dirty="0">
              <a:latin typeface="Century Gothic" panose="020B0502020202020204" pitchFamily="34" charset="0"/>
            </a:endParaRPr>
          </a:p>
          <a:p>
            <a:r>
              <a:rPr lang="en-GB" sz="1200" dirty="0">
                <a:latin typeface="Century Gothic" panose="020B0502020202020204" pitchFamily="34" charset="0"/>
              </a:rPr>
              <a:t>Cost: £</a:t>
            </a:r>
            <a:r>
              <a:rPr lang="en-GB" sz="1200" dirty="0">
                <a:solidFill>
                  <a:schemeClr val="bg1">
                    <a:lumMod val="75000"/>
                  </a:schemeClr>
                </a:solidFill>
                <a:latin typeface="Century Gothic" panose="020B0502020202020204" pitchFamily="34" charset="0"/>
              </a:rPr>
              <a:t>£</a:t>
            </a:r>
            <a:r>
              <a:rPr lang="en-GB" sz="1200" dirty="0">
                <a:solidFill>
                  <a:schemeClr val="bg1">
                    <a:lumMod val="85000"/>
                  </a:schemeClr>
                </a:solidFill>
                <a:latin typeface="Century Gothic" panose="020B0502020202020204" pitchFamily="34" charset="0"/>
              </a:rPr>
              <a:t>£ </a:t>
            </a:r>
          </a:p>
          <a:p>
            <a:r>
              <a:rPr lang="en-GB" sz="1200" dirty="0">
                <a:latin typeface="Century Gothic" panose="020B0502020202020204" pitchFamily="34" charset="0"/>
              </a:rPr>
              <a:t>Carbon reduction: </a:t>
            </a:r>
          </a:p>
        </p:txBody>
      </p:sp>
      <p:sp>
        <p:nvSpPr>
          <p:cNvPr id="75" name="TextBox 74">
            <a:extLst>
              <a:ext uri="{FF2B5EF4-FFF2-40B4-BE49-F238E27FC236}">
                <a16:creationId xmlns:a16="http://schemas.microsoft.com/office/drawing/2014/main" id="{B68BBAD7-7863-4CE1-B5F4-936B86F97CDE}"/>
              </a:ext>
            </a:extLst>
          </p:cNvPr>
          <p:cNvSpPr txBox="1"/>
          <p:nvPr/>
        </p:nvSpPr>
        <p:spPr>
          <a:xfrm>
            <a:off x="5120340" y="4935903"/>
            <a:ext cx="4281432" cy="1384995"/>
          </a:xfrm>
          <a:prstGeom prst="rect">
            <a:avLst/>
          </a:prstGeom>
          <a:noFill/>
        </p:spPr>
        <p:txBody>
          <a:bodyPr wrap="square" rtlCol="0">
            <a:spAutoFit/>
          </a:bodyPr>
          <a:lstStyle/>
          <a:p>
            <a:r>
              <a:rPr lang="en-GB" sz="1200" b="1" dirty="0">
                <a:latin typeface="Century Gothic" panose="020B0502020202020204" pitchFamily="34" charset="0"/>
              </a:rPr>
              <a:t>Action 3: </a:t>
            </a:r>
            <a:r>
              <a:rPr lang="en-GB" sz="1200" dirty="0">
                <a:latin typeface="Century Gothic" panose="020B0502020202020204" pitchFamily="34" charset="0"/>
              </a:rPr>
              <a:t>Put solar panels on the roof. They are very expensive to buy, but it will mean the café can buy less electricity from a supplier, saving money in the long-term.</a:t>
            </a:r>
          </a:p>
          <a:p>
            <a:endParaRPr lang="en-GB" sz="1200" dirty="0">
              <a:latin typeface="Century Gothic" panose="020B0502020202020204" pitchFamily="34" charset="0"/>
            </a:endParaRPr>
          </a:p>
          <a:p>
            <a:r>
              <a:rPr lang="en-GB" sz="1200" dirty="0">
                <a:latin typeface="Century Gothic" panose="020B0502020202020204" pitchFamily="34" charset="0"/>
              </a:rPr>
              <a:t>Cost: £££ </a:t>
            </a:r>
          </a:p>
          <a:p>
            <a:r>
              <a:rPr lang="en-GB" sz="1200" dirty="0">
                <a:latin typeface="Century Gothic" panose="020B0502020202020204" pitchFamily="34" charset="0"/>
              </a:rPr>
              <a:t>Carbon reduction:</a:t>
            </a:r>
          </a:p>
        </p:txBody>
      </p:sp>
      <p:pic>
        <p:nvPicPr>
          <p:cNvPr id="76" name="Graphic 75" descr="Star with solid fill">
            <a:extLst>
              <a:ext uri="{FF2B5EF4-FFF2-40B4-BE49-F238E27FC236}">
                <a16:creationId xmlns:a16="http://schemas.microsoft.com/office/drawing/2014/main" id="{901F74D9-A757-4181-AE63-E5269B9DE934}"/>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631556" y="3144590"/>
            <a:ext cx="180000" cy="180000"/>
          </a:xfrm>
          <a:prstGeom prst="rect">
            <a:avLst/>
          </a:prstGeom>
        </p:spPr>
      </p:pic>
      <p:pic>
        <p:nvPicPr>
          <p:cNvPr id="77" name="Graphic 76" descr="Star outline">
            <a:extLst>
              <a:ext uri="{FF2B5EF4-FFF2-40B4-BE49-F238E27FC236}">
                <a16:creationId xmlns:a16="http://schemas.microsoft.com/office/drawing/2014/main" id="{2ECA1569-1FFA-4448-9C7E-51772C0CF240}"/>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923950" y="3142439"/>
            <a:ext cx="180000" cy="180000"/>
          </a:xfrm>
          <a:prstGeom prst="rect">
            <a:avLst/>
          </a:prstGeom>
        </p:spPr>
      </p:pic>
      <p:pic>
        <p:nvPicPr>
          <p:cNvPr id="78" name="Graphic 77" descr="Star with solid fill">
            <a:extLst>
              <a:ext uri="{FF2B5EF4-FFF2-40B4-BE49-F238E27FC236}">
                <a16:creationId xmlns:a16="http://schemas.microsoft.com/office/drawing/2014/main" id="{65F323E7-32B8-42D7-B0C3-6C2BF765470A}"/>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673510" y="4646642"/>
            <a:ext cx="180000" cy="180000"/>
          </a:xfrm>
          <a:prstGeom prst="rect">
            <a:avLst/>
          </a:prstGeom>
        </p:spPr>
      </p:pic>
      <p:pic>
        <p:nvPicPr>
          <p:cNvPr id="79" name="Graphic 78" descr="Star outline">
            <a:extLst>
              <a:ext uri="{FF2B5EF4-FFF2-40B4-BE49-F238E27FC236}">
                <a16:creationId xmlns:a16="http://schemas.microsoft.com/office/drawing/2014/main" id="{D3B9A5DB-9DA7-4902-B998-0941A4B5882F}"/>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965904" y="4646642"/>
            <a:ext cx="180000" cy="180000"/>
          </a:xfrm>
          <a:prstGeom prst="rect">
            <a:avLst/>
          </a:prstGeom>
        </p:spPr>
      </p:pic>
      <p:pic>
        <p:nvPicPr>
          <p:cNvPr id="80" name="Graphic 79" descr="Star with solid fill">
            <a:extLst>
              <a:ext uri="{FF2B5EF4-FFF2-40B4-BE49-F238E27FC236}">
                <a16:creationId xmlns:a16="http://schemas.microsoft.com/office/drawing/2014/main" id="{30406916-6B7D-4F84-B0DD-DDF250DF72B5}"/>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817337" y="4646642"/>
            <a:ext cx="180000" cy="180000"/>
          </a:xfrm>
          <a:prstGeom prst="rect">
            <a:avLst/>
          </a:prstGeom>
        </p:spPr>
      </p:pic>
      <p:pic>
        <p:nvPicPr>
          <p:cNvPr id="81" name="Graphic 80" descr="Star with solid fill">
            <a:extLst>
              <a:ext uri="{FF2B5EF4-FFF2-40B4-BE49-F238E27FC236}">
                <a16:creationId xmlns:a16="http://schemas.microsoft.com/office/drawing/2014/main" id="{BCDB33F2-F8B5-45FF-A504-0E8E05452F1D}"/>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604361" y="6078718"/>
            <a:ext cx="180000" cy="180000"/>
          </a:xfrm>
          <a:prstGeom prst="rect">
            <a:avLst/>
          </a:prstGeom>
        </p:spPr>
      </p:pic>
      <p:pic>
        <p:nvPicPr>
          <p:cNvPr id="82" name="Graphic 81" descr="Star with solid fill">
            <a:extLst>
              <a:ext uri="{FF2B5EF4-FFF2-40B4-BE49-F238E27FC236}">
                <a16:creationId xmlns:a16="http://schemas.microsoft.com/office/drawing/2014/main" id="{E5326A0D-535C-4B1F-9D0C-775237C41296}"/>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748188" y="6078718"/>
            <a:ext cx="180000" cy="180000"/>
          </a:xfrm>
          <a:prstGeom prst="rect">
            <a:avLst/>
          </a:prstGeom>
        </p:spPr>
      </p:pic>
      <p:pic>
        <p:nvPicPr>
          <p:cNvPr id="83" name="Graphic 82" descr="Star outline">
            <a:extLst>
              <a:ext uri="{FF2B5EF4-FFF2-40B4-BE49-F238E27FC236}">
                <a16:creationId xmlns:a16="http://schemas.microsoft.com/office/drawing/2014/main" id="{3C701D11-540A-4992-957B-B275B87EC5DA}"/>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905706" y="6078718"/>
            <a:ext cx="180000" cy="180000"/>
          </a:xfrm>
          <a:prstGeom prst="rect">
            <a:avLst/>
          </a:prstGeom>
        </p:spPr>
      </p:pic>
      <p:pic>
        <p:nvPicPr>
          <p:cNvPr id="84" name="Graphic 83" descr="Star with solid fill">
            <a:extLst>
              <a:ext uri="{FF2B5EF4-FFF2-40B4-BE49-F238E27FC236}">
                <a16:creationId xmlns:a16="http://schemas.microsoft.com/office/drawing/2014/main" id="{E862CD29-06B6-47B6-B7CD-68D9BDBC9BE8}"/>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774358" y="3142439"/>
            <a:ext cx="180000" cy="180000"/>
          </a:xfrm>
          <a:prstGeom prst="rect">
            <a:avLst/>
          </a:prstGeom>
        </p:spPr>
      </p:pic>
      <p:cxnSp>
        <p:nvCxnSpPr>
          <p:cNvPr id="85" name="Straight Connector 84">
            <a:extLst>
              <a:ext uri="{FF2B5EF4-FFF2-40B4-BE49-F238E27FC236}">
                <a16:creationId xmlns:a16="http://schemas.microsoft.com/office/drawing/2014/main" id="{31E8FE6A-7EB2-4D3E-B320-6D02FF13BCC6}"/>
              </a:ext>
            </a:extLst>
          </p:cNvPr>
          <p:cNvCxnSpPr>
            <a:cxnSpLocks/>
          </p:cNvCxnSpPr>
          <p:nvPr/>
        </p:nvCxnSpPr>
        <p:spPr>
          <a:xfrm>
            <a:off x="5109191" y="4875048"/>
            <a:ext cx="458060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449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F2AF6522-E188-4C44-BDD7-B60018122CE0}"/>
              </a:ext>
            </a:extLst>
          </p:cNvPr>
          <p:cNvGrpSpPr/>
          <p:nvPr/>
        </p:nvGrpSpPr>
        <p:grpSpPr>
          <a:xfrm>
            <a:off x="2916369" y="3524131"/>
            <a:ext cx="1808363" cy="1362364"/>
            <a:chOff x="5139641" y="1524358"/>
            <a:chExt cx="1808363" cy="1362364"/>
          </a:xfrm>
        </p:grpSpPr>
        <p:pic>
          <p:nvPicPr>
            <p:cNvPr id="54" name="Picture 53" descr="Chart, funnel chart&#10;&#10;Description automatically generated">
              <a:extLst>
                <a:ext uri="{FF2B5EF4-FFF2-40B4-BE49-F238E27FC236}">
                  <a16:creationId xmlns:a16="http://schemas.microsoft.com/office/drawing/2014/main" id="{9FA5E5CB-54C3-4CF6-A4C4-4D607F88F0D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62641" y="1524358"/>
              <a:ext cx="1362364" cy="1362364"/>
            </a:xfrm>
            <a:prstGeom prst="rect">
              <a:avLst/>
            </a:prstGeom>
          </p:spPr>
        </p:pic>
        <p:sp>
          <p:nvSpPr>
            <p:cNvPr id="55" name="TextBox 54">
              <a:extLst>
                <a:ext uri="{FF2B5EF4-FFF2-40B4-BE49-F238E27FC236}">
                  <a16:creationId xmlns:a16="http://schemas.microsoft.com/office/drawing/2014/main" id="{4D741D63-DF70-4D87-BC01-8C99884A9AC4}"/>
                </a:ext>
              </a:extLst>
            </p:cNvPr>
            <p:cNvSpPr txBox="1"/>
            <p:nvPr/>
          </p:nvSpPr>
          <p:spPr>
            <a:xfrm>
              <a:off x="5139641" y="2059595"/>
              <a:ext cx="1808363" cy="369332"/>
            </a:xfrm>
            <a:prstGeom prst="rect">
              <a:avLst/>
            </a:prstGeom>
            <a:noFill/>
          </p:spPr>
          <p:txBody>
            <a:bodyPr wrap="square" rtlCol="0">
              <a:spAutoFit/>
            </a:bodyPr>
            <a:lstStyle/>
            <a:p>
              <a:pPr algn="ctr"/>
              <a:r>
                <a:rPr lang="en-GB" sz="900" b="1" dirty="0">
                  <a:solidFill>
                    <a:srgbClr val="574E48"/>
                  </a:solidFill>
                </a:rPr>
                <a:t>COFFEE</a:t>
              </a:r>
            </a:p>
            <a:p>
              <a:pPr algn="ctr"/>
              <a:r>
                <a:rPr lang="en-GB" sz="900" b="1" dirty="0">
                  <a:solidFill>
                    <a:srgbClr val="574E48"/>
                  </a:solidFill>
                </a:rPr>
                <a:t>CLUB</a:t>
              </a:r>
            </a:p>
          </p:txBody>
        </p:sp>
      </p:grpSp>
      <p:sp>
        <p:nvSpPr>
          <p:cNvPr id="2" name="Rectangle 1">
            <a:extLst>
              <a:ext uri="{FF2B5EF4-FFF2-40B4-BE49-F238E27FC236}">
                <a16:creationId xmlns:a16="http://schemas.microsoft.com/office/drawing/2014/main" id="{4AC46914-FBD9-477B-AB4B-C4B50FCC5AF5}"/>
              </a:ext>
            </a:extLst>
          </p:cNvPr>
          <p:cNvSpPr/>
          <p:nvPr/>
        </p:nvSpPr>
        <p:spPr>
          <a:xfrm>
            <a:off x="259260" y="120316"/>
            <a:ext cx="4569915" cy="6262682"/>
          </a:xfrm>
          <a:prstGeom prst="rect">
            <a:avLst/>
          </a:prstGeom>
          <a:noFill/>
          <a:ln w="19050">
            <a:solidFill>
              <a:srgbClr val="4B6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D4E71705-F588-499D-8DBB-8F69EB4A5302}"/>
              </a:ext>
            </a:extLst>
          </p:cNvPr>
          <p:cNvCxnSpPr>
            <a:cxnSpLocks/>
          </p:cNvCxnSpPr>
          <p:nvPr/>
        </p:nvCxnSpPr>
        <p:spPr>
          <a:xfrm>
            <a:off x="249557" y="3444498"/>
            <a:ext cx="4569915"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8EDD940-5A0D-4596-B863-BE4D5B32E10C}"/>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513040" y="6508343"/>
            <a:ext cx="1324518" cy="174220"/>
          </a:xfrm>
          <a:prstGeom prst="rect">
            <a:avLst/>
          </a:prstGeom>
        </p:spPr>
      </p:pic>
      <p:cxnSp>
        <p:nvCxnSpPr>
          <p:cNvPr id="6" name="Straight Connector 5">
            <a:extLst>
              <a:ext uri="{FF2B5EF4-FFF2-40B4-BE49-F238E27FC236}">
                <a16:creationId xmlns:a16="http://schemas.microsoft.com/office/drawing/2014/main" id="{78DC29AF-EFAF-47BC-911B-E9ED28A6D0FD}"/>
              </a:ext>
            </a:extLst>
          </p:cNvPr>
          <p:cNvCxnSpPr>
            <a:cxnSpLocks/>
          </p:cNvCxnSpPr>
          <p:nvPr/>
        </p:nvCxnSpPr>
        <p:spPr>
          <a:xfrm>
            <a:off x="249557" y="1959376"/>
            <a:ext cx="4543372"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460E6E5-C955-436F-BD7C-FA498605A298}"/>
              </a:ext>
            </a:extLst>
          </p:cNvPr>
          <p:cNvSpPr txBox="1"/>
          <p:nvPr/>
        </p:nvSpPr>
        <p:spPr>
          <a:xfrm>
            <a:off x="4244837" y="142934"/>
            <a:ext cx="1184579" cy="338554"/>
          </a:xfrm>
          <a:prstGeom prst="rect">
            <a:avLst/>
          </a:prstGeom>
          <a:noFill/>
        </p:spPr>
        <p:txBody>
          <a:bodyPr wrap="square" rtlCol="0">
            <a:spAutoFit/>
          </a:bodyPr>
          <a:lstStyle/>
          <a:p>
            <a:r>
              <a:rPr lang="en-US" sz="1600" b="1" dirty="0">
                <a:latin typeface="Century Gothic" panose="020B0502020202020204" pitchFamily="34" charset="0"/>
              </a:rPr>
              <a:t>SS6</a:t>
            </a:r>
            <a:endParaRPr lang="en-GB" sz="1600" b="1" dirty="0">
              <a:latin typeface="Century Gothic" panose="020B0502020202020204" pitchFamily="34" charset="0"/>
            </a:endParaRPr>
          </a:p>
        </p:txBody>
      </p:sp>
      <p:sp>
        <p:nvSpPr>
          <p:cNvPr id="19" name="TextBox 18">
            <a:extLst>
              <a:ext uri="{FF2B5EF4-FFF2-40B4-BE49-F238E27FC236}">
                <a16:creationId xmlns:a16="http://schemas.microsoft.com/office/drawing/2014/main" id="{C7FF036D-481D-46A1-9E70-9E288A6550E9}"/>
              </a:ext>
            </a:extLst>
          </p:cNvPr>
          <p:cNvSpPr txBox="1"/>
          <p:nvPr/>
        </p:nvSpPr>
        <p:spPr>
          <a:xfrm>
            <a:off x="248572" y="101465"/>
            <a:ext cx="3823191" cy="461665"/>
          </a:xfrm>
          <a:prstGeom prst="rect">
            <a:avLst/>
          </a:prstGeom>
          <a:noFill/>
        </p:spPr>
        <p:txBody>
          <a:bodyPr wrap="square" rtlCol="0">
            <a:spAutoFit/>
          </a:bodyPr>
          <a:lstStyle/>
          <a:p>
            <a:r>
              <a:rPr lang="en-GB" sz="2400" b="1" dirty="0"/>
              <a:t>Problem: Waste</a:t>
            </a:r>
          </a:p>
        </p:txBody>
      </p:sp>
      <p:cxnSp>
        <p:nvCxnSpPr>
          <p:cNvPr id="34" name="Straight Connector 33">
            <a:extLst>
              <a:ext uri="{FF2B5EF4-FFF2-40B4-BE49-F238E27FC236}">
                <a16:creationId xmlns:a16="http://schemas.microsoft.com/office/drawing/2014/main" id="{620DACE6-8679-447A-8896-509E51D4B713}"/>
              </a:ext>
            </a:extLst>
          </p:cNvPr>
          <p:cNvCxnSpPr>
            <a:cxnSpLocks/>
          </p:cNvCxnSpPr>
          <p:nvPr/>
        </p:nvCxnSpPr>
        <p:spPr>
          <a:xfrm>
            <a:off x="248426" y="4875048"/>
            <a:ext cx="4580603" cy="0"/>
          </a:xfrm>
          <a:prstGeom prst="line">
            <a:avLst/>
          </a:prstGeom>
        </p:spPr>
        <p:style>
          <a:lnRef idx="1">
            <a:schemeClr val="accent1"/>
          </a:lnRef>
          <a:fillRef idx="0">
            <a:schemeClr val="accent1"/>
          </a:fillRef>
          <a:effectRef idx="0">
            <a:schemeClr val="accent1"/>
          </a:effectRef>
          <a:fontRef idx="minor">
            <a:schemeClr val="tx1"/>
          </a:fontRef>
        </p:style>
      </p:cxnSp>
      <p:pic>
        <p:nvPicPr>
          <p:cNvPr id="52" name="Picture 51" descr="Icon&#10;&#10;Description automatically generated with medium confidence">
            <a:extLst>
              <a:ext uri="{FF2B5EF4-FFF2-40B4-BE49-F238E27FC236}">
                <a16:creationId xmlns:a16="http://schemas.microsoft.com/office/drawing/2014/main" id="{26C78C3C-355F-45C3-8FB2-9C3AEC816EC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018532" y="5443917"/>
            <a:ext cx="1170077" cy="809358"/>
          </a:xfrm>
          <a:prstGeom prst="rect">
            <a:avLst/>
          </a:prstGeom>
        </p:spPr>
      </p:pic>
      <p:pic>
        <p:nvPicPr>
          <p:cNvPr id="56" name="Picture 55" descr="A picture containing bin, container&#10;&#10;Description automatically generated">
            <a:extLst>
              <a:ext uri="{FF2B5EF4-FFF2-40B4-BE49-F238E27FC236}">
                <a16:creationId xmlns:a16="http://schemas.microsoft.com/office/drawing/2014/main" id="{6A61BFAF-59E5-4299-9D40-D5B851350A6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26761" y="2302480"/>
            <a:ext cx="1061158" cy="1061158"/>
          </a:xfrm>
          <a:prstGeom prst="rect">
            <a:avLst/>
          </a:prstGeom>
        </p:spPr>
      </p:pic>
      <p:sp>
        <p:nvSpPr>
          <p:cNvPr id="57" name="TextBox 56">
            <a:extLst>
              <a:ext uri="{FF2B5EF4-FFF2-40B4-BE49-F238E27FC236}">
                <a16:creationId xmlns:a16="http://schemas.microsoft.com/office/drawing/2014/main" id="{CC9214DD-77FE-40D2-9087-CC90A9DAE2D7}"/>
              </a:ext>
            </a:extLst>
          </p:cNvPr>
          <p:cNvSpPr txBox="1"/>
          <p:nvPr/>
        </p:nvSpPr>
        <p:spPr>
          <a:xfrm>
            <a:off x="259260" y="747385"/>
            <a:ext cx="4325712" cy="1200329"/>
          </a:xfrm>
          <a:prstGeom prst="rect">
            <a:avLst/>
          </a:prstGeom>
          <a:noFill/>
        </p:spPr>
        <p:txBody>
          <a:bodyPr wrap="square" rtlCol="0">
            <a:spAutoFit/>
          </a:bodyPr>
          <a:lstStyle/>
          <a:p>
            <a:r>
              <a:rPr lang="en-GB" sz="1200" dirty="0">
                <a:latin typeface="Century Gothic" panose="020B0502020202020204" pitchFamily="34" charset="0"/>
              </a:rPr>
              <a:t>Waste releases carbon dioxide:</a:t>
            </a:r>
          </a:p>
          <a:p>
            <a:pPr marL="171450" indent="-171450">
              <a:buFont typeface="Arial" panose="020B0604020202020204" pitchFamily="34" charset="0"/>
              <a:buChar char="•"/>
            </a:pPr>
            <a:r>
              <a:rPr lang="en-GB" sz="1200" dirty="0">
                <a:latin typeface="Century Gothic" panose="020B0502020202020204" pitchFamily="34" charset="0"/>
              </a:rPr>
              <a:t>Rubbish put into bins ends up in landfills or is burnt in an incinerator.</a:t>
            </a:r>
          </a:p>
          <a:p>
            <a:pPr marL="171450" indent="-171450">
              <a:buFont typeface="Arial" panose="020B0604020202020204" pitchFamily="34" charset="0"/>
              <a:buChar char="•"/>
            </a:pPr>
            <a:r>
              <a:rPr lang="en-GB" sz="1200" dirty="0">
                <a:latin typeface="Century Gothic" panose="020B0502020202020204" pitchFamily="34" charset="0"/>
              </a:rPr>
              <a:t>In landfills, bacteria decay the rubbish and release carbon dioxide.</a:t>
            </a:r>
          </a:p>
          <a:p>
            <a:pPr marL="171450" indent="-171450">
              <a:buFont typeface="Arial" panose="020B0604020202020204" pitchFamily="34" charset="0"/>
              <a:buChar char="•"/>
            </a:pPr>
            <a:r>
              <a:rPr lang="en-GB" sz="1200" dirty="0">
                <a:latin typeface="Century Gothic" panose="020B0502020202020204" pitchFamily="34" charset="0"/>
              </a:rPr>
              <a:t>Burning rubbish releases carbon dioxide.</a:t>
            </a:r>
          </a:p>
        </p:txBody>
      </p:sp>
      <p:sp>
        <p:nvSpPr>
          <p:cNvPr id="58" name="TextBox 57">
            <a:extLst>
              <a:ext uri="{FF2B5EF4-FFF2-40B4-BE49-F238E27FC236}">
                <a16:creationId xmlns:a16="http://schemas.microsoft.com/office/drawing/2014/main" id="{3B51A58F-3F0F-4CFA-9C32-15F53C71C16A}"/>
              </a:ext>
            </a:extLst>
          </p:cNvPr>
          <p:cNvSpPr txBox="1"/>
          <p:nvPr/>
        </p:nvSpPr>
        <p:spPr>
          <a:xfrm>
            <a:off x="259260" y="5019719"/>
            <a:ext cx="4215676" cy="1200329"/>
          </a:xfrm>
          <a:prstGeom prst="rect">
            <a:avLst/>
          </a:prstGeom>
          <a:noFill/>
        </p:spPr>
        <p:txBody>
          <a:bodyPr wrap="square" rtlCol="0">
            <a:spAutoFit/>
          </a:bodyPr>
          <a:lstStyle/>
          <a:p>
            <a:r>
              <a:rPr lang="en-GB" sz="1200" b="1" dirty="0">
                <a:latin typeface="Century Gothic" panose="020B0502020202020204" pitchFamily="34" charset="0"/>
              </a:rPr>
              <a:t>Action 3: </a:t>
            </a:r>
            <a:r>
              <a:rPr lang="en-GB" sz="1200" dirty="0">
                <a:latin typeface="Century Gothic" panose="020B0502020202020204" pitchFamily="34" charset="0"/>
              </a:rPr>
              <a:t>Donate all left-over food to a homeless charity and used coffee grounds to the local allotments (it is great fertiliser).</a:t>
            </a:r>
          </a:p>
          <a:p>
            <a:endParaRPr lang="en-GB" sz="1200" dirty="0">
              <a:latin typeface="Century Gothic" panose="020B0502020202020204" pitchFamily="34" charset="0"/>
            </a:endParaRPr>
          </a:p>
          <a:p>
            <a:r>
              <a:rPr lang="en-GB" sz="1200" dirty="0">
                <a:latin typeface="Century Gothic" panose="020B0502020202020204" pitchFamily="34" charset="0"/>
              </a:rPr>
              <a:t>Cost: </a:t>
            </a:r>
            <a:r>
              <a:rPr lang="en-GB" sz="1200" dirty="0">
                <a:solidFill>
                  <a:schemeClr val="bg1">
                    <a:lumMod val="85000"/>
                  </a:schemeClr>
                </a:solidFill>
                <a:latin typeface="Century Gothic" panose="020B0502020202020204" pitchFamily="34" charset="0"/>
              </a:rPr>
              <a:t>£££</a:t>
            </a:r>
          </a:p>
          <a:p>
            <a:r>
              <a:rPr lang="en-GB" sz="1200" dirty="0">
                <a:latin typeface="Century Gothic" panose="020B0502020202020204" pitchFamily="34" charset="0"/>
              </a:rPr>
              <a:t>Carbon reduction:</a:t>
            </a:r>
          </a:p>
        </p:txBody>
      </p:sp>
      <p:pic>
        <p:nvPicPr>
          <p:cNvPr id="59" name="Graphic 58" descr="Star with solid fill">
            <a:extLst>
              <a:ext uri="{FF2B5EF4-FFF2-40B4-BE49-F238E27FC236}">
                <a16:creationId xmlns:a16="http://schemas.microsoft.com/office/drawing/2014/main" id="{97559FB5-05B1-4B78-A671-6422C6AB05BC}"/>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831703" y="3163246"/>
            <a:ext cx="180000" cy="180000"/>
          </a:xfrm>
          <a:prstGeom prst="rect">
            <a:avLst/>
          </a:prstGeom>
        </p:spPr>
      </p:pic>
      <p:pic>
        <p:nvPicPr>
          <p:cNvPr id="60" name="Graphic 59" descr="Star outline">
            <a:extLst>
              <a:ext uri="{FF2B5EF4-FFF2-40B4-BE49-F238E27FC236}">
                <a16:creationId xmlns:a16="http://schemas.microsoft.com/office/drawing/2014/main" id="{547AE61F-D694-4062-8129-7FC877C3D3C4}"/>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124097" y="3161289"/>
            <a:ext cx="180000" cy="180000"/>
          </a:xfrm>
          <a:prstGeom prst="rect">
            <a:avLst/>
          </a:prstGeom>
        </p:spPr>
      </p:pic>
      <p:pic>
        <p:nvPicPr>
          <p:cNvPr id="86" name="Graphic 85" descr="Star with solid fill">
            <a:extLst>
              <a:ext uri="{FF2B5EF4-FFF2-40B4-BE49-F238E27FC236}">
                <a16:creationId xmlns:a16="http://schemas.microsoft.com/office/drawing/2014/main" id="{98137C11-3F33-4328-8EB5-B302A624A674}"/>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775312" y="5973509"/>
            <a:ext cx="180000" cy="180000"/>
          </a:xfrm>
          <a:prstGeom prst="rect">
            <a:avLst/>
          </a:prstGeom>
        </p:spPr>
      </p:pic>
      <p:pic>
        <p:nvPicPr>
          <p:cNvPr id="87" name="Graphic 86" descr="Star outline">
            <a:extLst>
              <a:ext uri="{FF2B5EF4-FFF2-40B4-BE49-F238E27FC236}">
                <a16:creationId xmlns:a16="http://schemas.microsoft.com/office/drawing/2014/main" id="{419150E1-2B05-499B-9527-3EF4081F61F2}"/>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067706" y="5973509"/>
            <a:ext cx="180000" cy="180000"/>
          </a:xfrm>
          <a:prstGeom prst="rect">
            <a:avLst/>
          </a:prstGeom>
        </p:spPr>
      </p:pic>
      <p:pic>
        <p:nvPicPr>
          <p:cNvPr id="88" name="Graphic 87" descr="Star outline">
            <a:extLst>
              <a:ext uri="{FF2B5EF4-FFF2-40B4-BE49-F238E27FC236}">
                <a16:creationId xmlns:a16="http://schemas.microsoft.com/office/drawing/2014/main" id="{4408FDBD-3CEF-40CD-A73C-8FC8FB6E02C0}"/>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926133" y="5973509"/>
            <a:ext cx="180000" cy="180000"/>
          </a:xfrm>
          <a:prstGeom prst="rect">
            <a:avLst/>
          </a:prstGeom>
        </p:spPr>
      </p:pic>
      <p:pic>
        <p:nvPicPr>
          <p:cNvPr id="89" name="Graphic 88" descr="Star with solid fill">
            <a:extLst>
              <a:ext uri="{FF2B5EF4-FFF2-40B4-BE49-F238E27FC236}">
                <a16:creationId xmlns:a16="http://schemas.microsoft.com/office/drawing/2014/main" id="{22D2241E-538F-484F-A720-762F2D7CE58E}"/>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973430" y="3161289"/>
            <a:ext cx="180000" cy="180000"/>
          </a:xfrm>
          <a:prstGeom prst="rect">
            <a:avLst/>
          </a:prstGeom>
        </p:spPr>
      </p:pic>
      <p:sp>
        <p:nvSpPr>
          <p:cNvPr id="90" name="TextBox 89">
            <a:extLst>
              <a:ext uri="{FF2B5EF4-FFF2-40B4-BE49-F238E27FC236}">
                <a16:creationId xmlns:a16="http://schemas.microsoft.com/office/drawing/2014/main" id="{E6089C4F-61D7-4AD9-A960-52397658A914}"/>
              </a:ext>
            </a:extLst>
          </p:cNvPr>
          <p:cNvSpPr txBox="1"/>
          <p:nvPr/>
        </p:nvSpPr>
        <p:spPr>
          <a:xfrm>
            <a:off x="248280" y="3505002"/>
            <a:ext cx="3070367" cy="1384995"/>
          </a:xfrm>
          <a:prstGeom prst="rect">
            <a:avLst/>
          </a:prstGeom>
          <a:noFill/>
        </p:spPr>
        <p:txBody>
          <a:bodyPr wrap="square" rtlCol="0">
            <a:spAutoFit/>
          </a:bodyPr>
          <a:lstStyle/>
          <a:p>
            <a:r>
              <a:rPr lang="en-GB" sz="1200" b="1" dirty="0">
                <a:latin typeface="Century Gothic" panose="020B0502020202020204" pitchFamily="34" charset="0"/>
              </a:rPr>
              <a:t>Action 2: </a:t>
            </a:r>
            <a:r>
              <a:rPr lang="en-GB" sz="1200" dirty="0">
                <a:latin typeface="Century Gothic" panose="020B0502020202020204" pitchFamily="34" charset="0"/>
              </a:rPr>
              <a:t>Sell reusable cups with the café name on them, and give customers a 10% discount on their drink if they </a:t>
            </a:r>
            <a:r>
              <a:rPr lang="en-GB" sz="1200">
                <a:latin typeface="Century Gothic" panose="020B0502020202020204" pitchFamily="34" charset="0"/>
              </a:rPr>
              <a:t>use one.</a:t>
            </a:r>
            <a:endParaRPr lang="en-GB" sz="1200" dirty="0">
              <a:latin typeface="Century Gothic" panose="020B0502020202020204" pitchFamily="34" charset="0"/>
            </a:endParaRPr>
          </a:p>
          <a:p>
            <a:endParaRPr lang="en-GB" sz="1200" dirty="0">
              <a:latin typeface="Century Gothic" panose="020B0502020202020204" pitchFamily="34" charset="0"/>
            </a:endParaRPr>
          </a:p>
          <a:p>
            <a:r>
              <a:rPr lang="en-GB" sz="1200" dirty="0">
                <a:latin typeface="Century Gothic" panose="020B0502020202020204" pitchFamily="34" charset="0"/>
              </a:rPr>
              <a:t>Cost: £</a:t>
            </a:r>
            <a:r>
              <a:rPr lang="en-GB" sz="1200" dirty="0">
                <a:solidFill>
                  <a:schemeClr val="bg1">
                    <a:lumMod val="85000"/>
                  </a:schemeClr>
                </a:solidFill>
                <a:latin typeface="Century Gothic" panose="020B0502020202020204" pitchFamily="34" charset="0"/>
              </a:rPr>
              <a:t>££</a:t>
            </a:r>
          </a:p>
          <a:p>
            <a:r>
              <a:rPr lang="en-GB" sz="1200" dirty="0">
                <a:latin typeface="Century Gothic" panose="020B0502020202020204" pitchFamily="34" charset="0"/>
              </a:rPr>
              <a:t>Carbon reduction: </a:t>
            </a:r>
          </a:p>
        </p:txBody>
      </p:sp>
      <p:pic>
        <p:nvPicPr>
          <p:cNvPr id="91" name="Graphic 90" descr="Star with solid fill">
            <a:extLst>
              <a:ext uri="{FF2B5EF4-FFF2-40B4-BE49-F238E27FC236}">
                <a16:creationId xmlns:a16="http://schemas.microsoft.com/office/drawing/2014/main" id="{D5823925-AC57-482A-9827-9368091426CB}"/>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764332" y="4647613"/>
            <a:ext cx="180000" cy="180000"/>
          </a:xfrm>
          <a:prstGeom prst="rect">
            <a:avLst/>
          </a:prstGeom>
        </p:spPr>
      </p:pic>
      <p:pic>
        <p:nvPicPr>
          <p:cNvPr id="92" name="Graphic 91" descr="Star outline">
            <a:extLst>
              <a:ext uri="{FF2B5EF4-FFF2-40B4-BE49-F238E27FC236}">
                <a16:creationId xmlns:a16="http://schemas.microsoft.com/office/drawing/2014/main" id="{0470132A-1CAF-4E56-BE3E-80C94B9FFD5F}"/>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056726" y="4647613"/>
            <a:ext cx="180000" cy="180000"/>
          </a:xfrm>
          <a:prstGeom prst="rect">
            <a:avLst/>
          </a:prstGeom>
        </p:spPr>
      </p:pic>
      <p:pic>
        <p:nvPicPr>
          <p:cNvPr id="93" name="Graphic 92" descr="Star outline">
            <a:extLst>
              <a:ext uri="{FF2B5EF4-FFF2-40B4-BE49-F238E27FC236}">
                <a16:creationId xmlns:a16="http://schemas.microsoft.com/office/drawing/2014/main" id="{AEA29374-8354-4842-95D6-12FA34FB04C7}"/>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915153" y="4647613"/>
            <a:ext cx="180000" cy="180000"/>
          </a:xfrm>
          <a:prstGeom prst="rect">
            <a:avLst/>
          </a:prstGeom>
        </p:spPr>
      </p:pic>
      <p:sp>
        <p:nvSpPr>
          <p:cNvPr id="97" name="TextBox 96">
            <a:extLst>
              <a:ext uri="{FF2B5EF4-FFF2-40B4-BE49-F238E27FC236}">
                <a16:creationId xmlns:a16="http://schemas.microsoft.com/office/drawing/2014/main" id="{7264FD15-DB92-42C4-A9E6-6F7D780AA90C}"/>
              </a:ext>
            </a:extLst>
          </p:cNvPr>
          <p:cNvSpPr txBox="1"/>
          <p:nvPr/>
        </p:nvSpPr>
        <p:spPr>
          <a:xfrm>
            <a:off x="275047" y="2020854"/>
            <a:ext cx="3582172" cy="1384995"/>
          </a:xfrm>
          <a:prstGeom prst="rect">
            <a:avLst/>
          </a:prstGeom>
          <a:noFill/>
        </p:spPr>
        <p:txBody>
          <a:bodyPr wrap="square" rtlCol="0">
            <a:spAutoFit/>
          </a:bodyPr>
          <a:lstStyle/>
          <a:p>
            <a:r>
              <a:rPr lang="en-GB" sz="1200" b="1" dirty="0">
                <a:latin typeface="Century Gothic" panose="020B0502020202020204" pitchFamily="34" charset="0"/>
              </a:rPr>
              <a:t>Action 1: </a:t>
            </a:r>
            <a:r>
              <a:rPr lang="en-GB" sz="1200" dirty="0">
                <a:latin typeface="Century Gothic" panose="020B0502020202020204" pitchFamily="34" charset="0"/>
              </a:rPr>
              <a:t>Reduce packaging or use recyclable packaging (which is more expensive). Encourage customers to recycle their cups.</a:t>
            </a:r>
          </a:p>
          <a:p>
            <a:endParaRPr lang="en-GB" sz="1200" dirty="0">
              <a:latin typeface="Century Gothic" panose="020B0502020202020204" pitchFamily="34" charset="0"/>
            </a:endParaRPr>
          </a:p>
          <a:p>
            <a:r>
              <a:rPr lang="en-GB" sz="1200" dirty="0">
                <a:latin typeface="Century Gothic" panose="020B0502020202020204" pitchFamily="34" charset="0"/>
              </a:rPr>
              <a:t>Cost: ££</a:t>
            </a:r>
            <a:r>
              <a:rPr lang="en-GB" sz="1200" dirty="0">
                <a:solidFill>
                  <a:schemeClr val="bg1">
                    <a:lumMod val="75000"/>
                  </a:schemeClr>
                </a:solidFill>
                <a:latin typeface="Century Gothic" panose="020B0502020202020204" pitchFamily="34" charset="0"/>
              </a:rPr>
              <a:t>£</a:t>
            </a:r>
          </a:p>
          <a:p>
            <a:r>
              <a:rPr lang="en-GB" sz="1200" dirty="0">
                <a:latin typeface="Century Gothic" panose="020B0502020202020204" pitchFamily="34" charset="0"/>
              </a:rPr>
              <a:t>Carbon reduction: </a:t>
            </a:r>
          </a:p>
        </p:txBody>
      </p:sp>
      <p:grpSp>
        <p:nvGrpSpPr>
          <p:cNvPr id="98" name="Group 97">
            <a:extLst>
              <a:ext uri="{FF2B5EF4-FFF2-40B4-BE49-F238E27FC236}">
                <a16:creationId xmlns:a16="http://schemas.microsoft.com/office/drawing/2014/main" id="{5D070D0C-2973-4CFE-A589-2C7780C95D95}"/>
              </a:ext>
            </a:extLst>
          </p:cNvPr>
          <p:cNvGrpSpPr/>
          <p:nvPr/>
        </p:nvGrpSpPr>
        <p:grpSpPr>
          <a:xfrm>
            <a:off x="7755493" y="3542982"/>
            <a:ext cx="1808363" cy="1362364"/>
            <a:chOff x="5139641" y="1524358"/>
            <a:chExt cx="1808363" cy="1362364"/>
          </a:xfrm>
        </p:grpSpPr>
        <p:pic>
          <p:nvPicPr>
            <p:cNvPr id="99" name="Picture 98" descr="Chart, funnel chart&#10;&#10;Description automatically generated">
              <a:extLst>
                <a:ext uri="{FF2B5EF4-FFF2-40B4-BE49-F238E27FC236}">
                  <a16:creationId xmlns:a16="http://schemas.microsoft.com/office/drawing/2014/main" id="{2DE278D2-F18C-44C6-A3FC-8655D96A8B6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62641" y="1524358"/>
              <a:ext cx="1362364" cy="1362364"/>
            </a:xfrm>
            <a:prstGeom prst="rect">
              <a:avLst/>
            </a:prstGeom>
          </p:spPr>
        </p:pic>
        <p:sp>
          <p:nvSpPr>
            <p:cNvPr id="100" name="TextBox 99">
              <a:extLst>
                <a:ext uri="{FF2B5EF4-FFF2-40B4-BE49-F238E27FC236}">
                  <a16:creationId xmlns:a16="http://schemas.microsoft.com/office/drawing/2014/main" id="{F85E975C-B01A-4072-87BE-C029F45FC15D}"/>
                </a:ext>
              </a:extLst>
            </p:cNvPr>
            <p:cNvSpPr txBox="1"/>
            <p:nvPr/>
          </p:nvSpPr>
          <p:spPr>
            <a:xfrm>
              <a:off x="5139641" y="2059595"/>
              <a:ext cx="1808363" cy="369332"/>
            </a:xfrm>
            <a:prstGeom prst="rect">
              <a:avLst/>
            </a:prstGeom>
            <a:noFill/>
          </p:spPr>
          <p:txBody>
            <a:bodyPr wrap="square" rtlCol="0">
              <a:spAutoFit/>
            </a:bodyPr>
            <a:lstStyle/>
            <a:p>
              <a:pPr algn="ctr"/>
              <a:r>
                <a:rPr lang="en-GB" sz="900" b="1" dirty="0">
                  <a:solidFill>
                    <a:srgbClr val="574E48"/>
                  </a:solidFill>
                </a:rPr>
                <a:t>COFFEE</a:t>
              </a:r>
            </a:p>
            <a:p>
              <a:pPr algn="ctr"/>
              <a:r>
                <a:rPr lang="en-GB" sz="900" b="1" dirty="0">
                  <a:solidFill>
                    <a:srgbClr val="574E48"/>
                  </a:solidFill>
                </a:rPr>
                <a:t>CLUB</a:t>
              </a:r>
            </a:p>
          </p:txBody>
        </p:sp>
      </p:grpSp>
      <p:sp>
        <p:nvSpPr>
          <p:cNvPr id="101" name="Rectangle 100">
            <a:extLst>
              <a:ext uri="{FF2B5EF4-FFF2-40B4-BE49-F238E27FC236}">
                <a16:creationId xmlns:a16="http://schemas.microsoft.com/office/drawing/2014/main" id="{95C65671-2B98-4ECA-9F02-7283A1B6AE3D}"/>
              </a:ext>
            </a:extLst>
          </p:cNvPr>
          <p:cNvSpPr/>
          <p:nvPr/>
        </p:nvSpPr>
        <p:spPr>
          <a:xfrm>
            <a:off x="5098384" y="139167"/>
            <a:ext cx="4569915" cy="6262682"/>
          </a:xfrm>
          <a:prstGeom prst="rect">
            <a:avLst/>
          </a:prstGeom>
          <a:noFill/>
          <a:ln w="19050">
            <a:solidFill>
              <a:srgbClr val="4B6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2" name="Straight Connector 101">
            <a:extLst>
              <a:ext uri="{FF2B5EF4-FFF2-40B4-BE49-F238E27FC236}">
                <a16:creationId xmlns:a16="http://schemas.microsoft.com/office/drawing/2014/main" id="{D76615D4-33CD-48A7-8C4D-FB2EC372FCAF}"/>
              </a:ext>
            </a:extLst>
          </p:cNvPr>
          <p:cNvCxnSpPr>
            <a:cxnSpLocks/>
          </p:cNvCxnSpPr>
          <p:nvPr/>
        </p:nvCxnSpPr>
        <p:spPr>
          <a:xfrm>
            <a:off x="5088681" y="3463349"/>
            <a:ext cx="4569915" cy="0"/>
          </a:xfrm>
          <a:prstGeom prst="line">
            <a:avLst/>
          </a:prstGeom>
        </p:spPr>
        <p:style>
          <a:lnRef idx="1">
            <a:schemeClr val="accent1"/>
          </a:lnRef>
          <a:fillRef idx="0">
            <a:schemeClr val="accent1"/>
          </a:fillRef>
          <a:effectRef idx="0">
            <a:schemeClr val="accent1"/>
          </a:effectRef>
          <a:fontRef idx="minor">
            <a:schemeClr val="tx1"/>
          </a:fontRef>
        </p:style>
      </p:cxnSp>
      <p:pic>
        <p:nvPicPr>
          <p:cNvPr id="103" name="Picture 102">
            <a:extLst>
              <a:ext uri="{FF2B5EF4-FFF2-40B4-BE49-F238E27FC236}">
                <a16:creationId xmlns:a16="http://schemas.microsoft.com/office/drawing/2014/main" id="{FC4A0264-3E1B-4627-BD87-DA734DB66EB8}"/>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352164" y="6527194"/>
            <a:ext cx="1324518" cy="174220"/>
          </a:xfrm>
          <a:prstGeom prst="rect">
            <a:avLst/>
          </a:prstGeom>
        </p:spPr>
      </p:pic>
      <p:cxnSp>
        <p:nvCxnSpPr>
          <p:cNvPr id="104" name="Straight Connector 103">
            <a:extLst>
              <a:ext uri="{FF2B5EF4-FFF2-40B4-BE49-F238E27FC236}">
                <a16:creationId xmlns:a16="http://schemas.microsoft.com/office/drawing/2014/main" id="{FAAAD385-D01C-404C-97BF-2012E24E8A0E}"/>
              </a:ext>
            </a:extLst>
          </p:cNvPr>
          <p:cNvCxnSpPr>
            <a:cxnSpLocks/>
          </p:cNvCxnSpPr>
          <p:nvPr/>
        </p:nvCxnSpPr>
        <p:spPr>
          <a:xfrm>
            <a:off x="5088681" y="1978227"/>
            <a:ext cx="4543372" cy="0"/>
          </a:xfrm>
          <a:prstGeom prst="line">
            <a:avLst/>
          </a:prstGeom>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4F2CA98A-7AE7-4C40-B3F7-BEECF7C4AF1F}"/>
              </a:ext>
            </a:extLst>
          </p:cNvPr>
          <p:cNvSpPr txBox="1"/>
          <p:nvPr/>
        </p:nvSpPr>
        <p:spPr>
          <a:xfrm>
            <a:off x="9083961" y="161785"/>
            <a:ext cx="1184579" cy="338554"/>
          </a:xfrm>
          <a:prstGeom prst="rect">
            <a:avLst/>
          </a:prstGeom>
          <a:noFill/>
        </p:spPr>
        <p:txBody>
          <a:bodyPr wrap="square" rtlCol="0">
            <a:spAutoFit/>
          </a:bodyPr>
          <a:lstStyle/>
          <a:p>
            <a:r>
              <a:rPr lang="en-US" sz="1600" b="1" dirty="0">
                <a:latin typeface="Century Gothic" panose="020B0502020202020204" pitchFamily="34" charset="0"/>
              </a:rPr>
              <a:t>SS6</a:t>
            </a:r>
            <a:endParaRPr lang="en-GB" sz="1600" b="1" dirty="0">
              <a:latin typeface="Century Gothic" panose="020B0502020202020204" pitchFamily="34" charset="0"/>
            </a:endParaRPr>
          </a:p>
        </p:txBody>
      </p:sp>
      <p:sp>
        <p:nvSpPr>
          <p:cNvPr id="106" name="TextBox 105">
            <a:extLst>
              <a:ext uri="{FF2B5EF4-FFF2-40B4-BE49-F238E27FC236}">
                <a16:creationId xmlns:a16="http://schemas.microsoft.com/office/drawing/2014/main" id="{AE96A5E1-5A64-469C-A417-E3331DD3C940}"/>
              </a:ext>
            </a:extLst>
          </p:cNvPr>
          <p:cNvSpPr txBox="1"/>
          <p:nvPr/>
        </p:nvSpPr>
        <p:spPr>
          <a:xfrm>
            <a:off x="5087696" y="120316"/>
            <a:ext cx="3823191" cy="461665"/>
          </a:xfrm>
          <a:prstGeom prst="rect">
            <a:avLst/>
          </a:prstGeom>
          <a:noFill/>
        </p:spPr>
        <p:txBody>
          <a:bodyPr wrap="square" rtlCol="0">
            <a:spAutoFit/>
          </a:bodyPr>
          <a:lstStyle/>
          <a:p>
            <a:r>
              <a:rPr lang="en-GB" sz="2400" b="1" dirty="0"/>
              <a:t>Problem: Waste</a:t>
            </a:r>
          </a:p>
        </p:txBody>
      </p:sp>
      <p:cxnSp>
        <p:nvCxnSpPr>
          <p:cNvPr id="107" name="Straight Connector 106">
            <a:extLst>
              <a:ext uri="{FF2B5EF4-FFF2-40B4-BE49-F238E27FC236}">
                <a16:creationId xmlns:a16="http://schemas.microsoft.com/office/drawing/2014/main" id="{D5413AEA-4DF9-4DF5-80E1-853B40C6747A}"/>
              </a:ext>
            </a:extLst>
          </p:cNvPr>
          <p:cNvCxnSpPr>
            <a:cxnSpLocks/>
          </p:cNvCxnSpPr>
          <p:nvPr/>
        </p:nvCxnSpPr>
        <p:spPr>
          <a:xfrm>
            <a:off x="5087550" y="4893899"/>
            <a:ext cx="4580603" cy="0"/>
          </a:xfrm>
          <a:prstGeom prst="line">
            <a:avLst/>
          </a:prstGeom>
        </p:spPr>
        <p:style>
          <a:lnRef idx="1">
            <a:schemeClr val="accent1"/>
          </a:lnRef>
          <a:fillRef idx="0">
            <a:schemeClr val="accent1"/>
          </a:fillRef>
          <a:effectRef idx="0">
            <a:schemeClr val="accent1"/>
          </a:effectRef>
          <a:fontRef idx="minor">
            <a:schemeClr val="tx1"/>
          </a:fontRef>
        </p:style>
      </p:cxnSp>
      <p:pic>
        <p:nvPicPr>
          <p:cNvPr id="108" name="Picture 107" descr="Icon&#10;&#10;Description automatically generated with medium confidence">
            <a:extLst>
              <a:ext uri="{FF2B5EF4-FFF2-40B4-BE49-F238E27FC236}">
                <a16:creationId xmlns:a16="http://schemas.microsoft.com/office/drawing/2014/main" id="{E97525F8-8CB9-46E6-8A45-DDBB48600CD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857656" y="5462768"/>
            <a:ext cx="1170077" cy="809358"/>
          </a:xfrm>
          <a:prstGeom prst="rect">
            <a:avLst/>
          </a:prstGeom>
        </p:spPr>
      </p:pic>
      <p:pic>
        <p:nvPicPr>
          <p:cNvPr id="109" name="Picture 108" descr="A picture containing bin, container&#10;&#10;Description automatically generated">
            <a:extLst>
              <a:ext uri="{FF2B5EF4-FFF2-40B4-BE49-F238E27FC236}">
                <a16:creationId xmlns:a16="http://schemas.microsoft.com/office/drawing/2014/main" id="{FE8018EC-4503-4A36-8E73-A194CC55126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65885" y="2321331"/>
            <a:ext cx="1061158" cy="1061158"/>
          </a:xfrm>
          <a:prstGeom prst="rect">
            <a:avLst/>
          </a:prstGeom>
        </p:spPr>
      </p:pic>
      <p:sp>
        <p:nvSpPr>
          <p:cNvPr id="110" name="TextBox 109">
            <a:extLst>
              <a:ext uri="{FF2B5EF4-FFF2-40B4-BE49-F238E27FC236}">
                <a16:creationId xmlns:a16="http://schemas.microsoft.com/office/drawing/2014/main" id="{358D4541-1382-462E-A4DC-F5247211F370}"/>
              </a:ext>
            </a:extLst>
          </p:cNvPr>
          <p:cNvSpPr txBox="1"/>
          <p:nvPr/>
        </p:nvSpPr>
        <p:spPr>
          <a:xfrm>
            <a:off x="5098384" y="766236"/>
            <a:ext cx="4325712" cy="1200329"/>
          </a:xfrm>
          <a:prstGeom prst="rect">
            <a:avLst/>
          </a:prstGeom>
          <a:noFill/>
        </p:spPr>
        <p:txBody>
          <a:bodyPr wrap="square" rtlCol="0">
            <a:spAutoFit/>
          </a:bodyPr>
          <a:lstStyle/>
          <a:p>
            <a:r>
              <a:rPr lang="en-GB" sz="1200" dirty="0">
                <a:latin typeface="Century Gothic" panose="020B0502020202020204" pitchFamily="34" charset="0"/>
              </a:rPr>
              <a:t>Waste releases carbon dioxide:</a:t>
            </a:r>
          </a:p>
          <a:p>
            <a:pPr marL="171450" indent="-171450">
              <a:buFont typeface="Arial" panose="020B0604020202020204" pitchFamily="34" charset="0"/>
              <a:buChar char="•"/>
            </a:pPr>
            <a:r>
              <a:rPr lang="en-GB" sz="1200" dirty="0">
                <a:latin typeface="Century Gothic" panose="020B0502020202020204" pitchFamily="34" charset="0"/>
              </a:rPr>
              <a:t>Rubbish put into bins ends up in landfills or is burnt in an incinerator.</a:t>
            </a:r>
          </a:p>
          <a:p>
            <a:pPr marL="171450" indent="-171450">
              <a:buFont typeface="Arial" panose="020B0604020202020204" pitchFamily="34" charset="0"/>
              <a:buChar char="•"/>
            </a:pPr>
            <a:r>
              <a:rPr lang="en-GB" sz="1200" dirty="0">
                <a:latin typeface="Century Gothic" panose="020B0502020202020204" pitchFamily="34" charset="0"/>
              </a:rPr>
              <a:t>In landfills, bacteria decay the rubbish and release carbon dioxide.</a:t>
            </a:r>
          </a:p>
          <a:p>
            <a:pPr marL="171450" indent="-171450">
              <a:buFont typeface="Arial" panose="020B0604020202020204" pitchFamily="34" charset="0"/>
              <a:buChar char="•"/>
            </a:pPr>
            <a:r>
              <a:rPr lang="en-GB" sz="1200" dirty="0">
                <a:latin typeface="Century Gothic" panose="020B0502020202020204" pitchFamily="34" charset="0"/>
              </a:rPr>
              <a:t>Burning rubbish releases carbon dioxide.</a:t>
            </a:r>
          </a:p>
        </p:txBody>
      </p:sp>
      <p:sp>
        <p:nvSpPr>
          <p:cNvPr id="111" name="TextBox 110">
            <a:extLst>
              <a:ext uri="{FF2B5EF4-FFF2-40B4-BE49-F238E27FC236}">
                <a16:creationId xmlns:a16="http://schemas.microsoft.com/office/drawing/2014/main" id="{2C2ADF5C-FB57-4D4A-BF6B-89433E262AE2}"/>
              </a:ext>
            </a:extLst>
          </p:cNvPr>
          <p:cNvSpPr txBox="1"/>
          <p:nvPr/>
        </p:nvSpPr>
        <p:spPr>
          <a:xfrm>
            <a:off x="5098384" y="5038570"/>
            <a:ext cx="4215676" cy="1200329"/>
          </a:xfrm>
          <a:prstGeom prst="rect">
            <a:avLst/>
          </a:prstGeom>
          <a:noFill/>
        </p:spPr>
        <p:txBody>
          <a:bodyPr wrap="square" rtlCol="0">
            <a:spAutoFit/>
          </a:bodyPr>
          <a:lstStyle/>
          <a:p>
            <a:r>
              <a:rPr lang="en-GB" sz="1200" b="1" dirty="0">
                <a:latin typeface="Century Gothic" panose="020B0502020202020204" pitchFamily="34" charset="0"/>
              </a:rPr>
              <a:t>Action 3: </a:t>
            </a:r>
            <a:r>
              <a:rPr lang="en-GB" sz="1200" dirty="0">
                <a:latin typeface="Century Gothic" panose="020B0502020202020204" pitchFamily="34" charset="0"/>
              </a:rPr>
              <a:t>Donate all left-over food to a homeless charity and used coffee grounds to the local allotments (it is great fertiliser).</a:t>
            </a:r>
          </a:p>
          <a:p>
            <a:endParaRPr lang="en-GB" sz="1200" dirty="0">
              <a:latin typeface="Century Gothic" panose="020B0502020202020204" pitchFamily="34" charset="0"/>
            </a:endParaRPr>
          </a:p>
          <a:p>
            <a:r>
              <a:rPr lang="en-GB" sz="1200" dirty="0">
                <a:latin typeface="Century Gothic" panose="020B0502020202020204" pitchFamily="34" charset="0"/>
              </a:rPr>
              <a:t>Cost: </a:t>
            </a:r>
            <a:r>
              <a:rPr lang="en-GB" sz="1200" dirty="0">
                <a:solidFill>
                  <a:schemeClr val="bg1">
                    <a:lumMod val="85000"/>
                  </a:schemeClr>
                </a:solidFill>
                <a:latin typeface="Century Gothic" panose="020B0502020202020204" pitchFamily="34" charset="0"/>
              </a:rPr>
              <a:t>£££</a:t>
            </a:r>
          </a:p>
          <a:p>
            <a:r>
              <a:rPr lang="en-GB" sz="1200" dirty="0">
                <a:latin typeface="Century Gothic" panose="020B0502020202020204" pitchFamily="34" charset="0"/>
              </a:rPr>
              <a:t>Carbon reduction:</a:t>
            </a:r>
          </a:p>
        </p:txBody>
      </p:sp>
      <p:pic>
        <p:nvPicPr>
          <p:cNvPr id="112" name="Graphic 111" descr="Star with solid fill">
            <a:extLst>
              <a:ext uri="{FF2B5EF4-FFF2-40B4-BE49-F238E27FC236}">
                <a16:creationId xmlns:a16="http://schemas.microsoft.com/office/drawing/2014/main" id="{65DD0996-D454-4B2E-BED7-699295A6DF76}"/>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670827" y="3182097"/>
            <a:ext cx="180000" cy="180000"/>
          </a:xfrm>
          <a:prstGeom prst="rect">
            <a:avLst/>
          </a:prstGeom>
        </p:spPr>
      </p:pic>
      <p:pic>
        <p:nvPicPr>
          <p:cNvPr id="113" name="Graphic 112" descr="Star outline">
            <a:extLst>
              <a:ext uri="{FF2B5EF4-FFF2-40B4-BE49-F238E27FC236}">
                <a16:creationId xmlns:a16="http://schemas.microsoft.com/office/drawing/2014/main" id="{80479214-6582-4983-AC8A-4F09DC640AD5}"/>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963221" y="3180140"/>
            <a:ext cx="180000" cy="180000"/>
          </a:xfrm>
          <a:prstGeom prst="rect">
            <a:avLst/>
          </a:prstGeom>
        </p:spPr>
      </p:pic>
      <p:pic>
        <p:nvPicPr>
          <p:cNvPr id="114" name="Graphic 113" descr="Star with solid fill">
            <a:extLst>
              <a:ext uri="{FF2B5EF4-FFF2-40B4-BE49-F238E27FC236}">
                <a16:creationId xmlns:a16="http://schemas.microsoft.com/office/drawing/2014/main" id="{93B65290-03A5-426F-B7A6-19A85A130659}"/>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614436" y="5992360"/>
            <a:ext cx="180000" cy="180000"/>
          </a:xfrm>
          <a:prstGeom prst="rect">
            <a:avLst/>
          </a:prstGeom>
        </p:spPr>
      </p:pic>
      <p:pic>
        <p:nvPicPr>
          <p:cNvPr id="115" name="Graphic 114" descr="Star outline">
            <a:extLst>
              <a:ext uri="{FF2B5EF4-FFF2-40B4-BE49-F238E27FC236}">
                <a16:creationId xmlns:a16="http://schemas.microsoft.com/office/drawing/2014/main" id="{A1B75DB5-4377-40E5-B0E1-377A2EC19524}"/>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906830" y="5992360"/>
            <a:ext cx="180000" cy="180000"/>
          </a:xfrm>
          <a:prstGeom prst="rect">
            <a:avLst/>
          </a:prstGeom>
        </p:spPr>
      </p:pic>
      <p:pic>
        <p:nvPicPr>
          <p:cNvPr id="116" name="Graphic 115" descr="Star outline">
            <a:extLst>
              <a:ext uri="{FF2B5EF4-FFF2-40B4-BE49-F238E27FC236}">
                <a16:creationId xmlns:a16="http://schemas.microsoft.com/office/drawing/2014/main" id="{E5765A90-7A55-4729-9E71-BF7199760ADA}"/>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765257" y="5992360"/>
            <a:ext cx="180000" cy="180000"/>
          </a:xfrm>
          <a:prstGeom prst="rect">
            <a:avLst/>
          </a:prstGeom>
        </p:spPr>
      </p:pic>
      <p:pic>
        <p:nvPicPr>
          <p:cNvPr id="117" name="Graphic 116" descr="Star with solid fill">
            <a:extLst>
              <a:ext uri="{FF2B5EF4-FFF2-40B4-BE49-F238E27FC236}">
                <a16:creationId xmlns:a16="http://schemas.microsoft.com/office/drawing/2014/main" id="{B9CDF124-E428-45FF-9F73-99BC1316BE38}"/>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812554" y="3180140"/>
            <a:ext cx="180000" cy="180000"/>
          </a:xfrm>
          <a:prstGeom prst="rect">
            <a:avLst/>
          </a:prstGeom>
        </p:spPr>
      </p:pic>
      <p:sp>
        <p:nvSpPr>
          <p:cNvPr id="118" name="TextBox 117">
            <a:extLst>
              <a:ext uri="{FF2B5EF4-FFF2-40B4-BE49-F238E27FC236}">
                <a16:creationId xmlns:a16="http://schemas.microsoft.com/office/drawing/2014/main" id="{B5D6C9D7-C231-4BB9-AC22-979FCE134C0C}"/>
              </a:ext>
            </a:extLst>
          </p:cNvPr>
          <p:cNvSpPr txBox="1"/>
          <p:nvPr/>
        </p:nvSpPr>
        <p:spPr>
          <a:xfrm>
            <a:off x="5087404" y="3523853"/>
            <a:ext cx="3070367" cy="1384995"/>
          </a:xfrm>
          <a:prstGeom prst="rect">
            <a:avLst/>
          </a:prstGeom>
          <a:noFill/>
        </p:spPr>
        <p:txBody>
          <a:bodyPr wrap="square" rtlCol="0">
            <a:spAutoFit/>
          </a:bodyPr>
          <a:lstStyle/>
          <a:p>
            <a:r>
              <a:rPr lang="en-GB" sz="1200" b="1" dirty="0">
                <a:latin typeface="Century Gothic" panose="020B0502020202020204" pitchFamily="34" charset="0"/>
              </a:rPr>
              <a:t>Action 2: </a:t>
            </a:r>
            <a:r>
              <a:rPr lang="en-GB" sz="1200" dirty="0">
                <a:latin typeface="Century Gothic" panose="020B0502020202020204" pitchFamily="34" charset="0"/>
              </a:rPr>
              <a:t>Sell reusable cups with the café name on them, and give customers a 10% discount on their drink if they </a:t>
            </a:r>
            <a:r>
              <a:rPr lang="en-GB" sz="1200">
                <a:latin typeface="Century Gothic" panose="020B0502020202020204" pitchFamily="34" charset="0"/>
              </a:rPr>
              <a:t>use one.</a:t>
            </a:r>
            <a:endParaRPr lang="en-GB" sz="1200" dirty="0">
              <a:latin typeface="Century Gothic" panose="020B0502020202020204" pitchFamily="34" charset="0"/>
            </a:endParaRPr>
          </a:p>
          <a:p>
            <a:endParaRPr lang="en-GB" sz="1200" dirty="0">
              <a:latin typeface="Century Gothic" panose="020B0502020202020204" pitchFamily="34" charset="0"/>
            </a:endParaRPr>
          </a:p>
          <a:p>
            <a:r>
              <a:rPr lang="en-GB" sz="1200" dirty="0">
                <a:latin typeface="Century Gothic" panose="020B0502020202020204" pitchFamily="34" charset="0"/>
              </a:rPr>
              <a:t>Cost: £</a:t>
            </a:r>
            <a:r>
              <a:rPr lang="en-GB" sz="1200" dirty="0">
                <a:solidFill>
                  <a:schemeClr val="bg1">
                    <a:lumMod val="85000"/>
                  </a:schemeClr>
                </a:solidFill>
                <a:latin typeface="Century Gothic" panose="020B0502020202020204" pitchFamily="34" charset="0"/>
              </a:rPr>
              <a:t>££</a:t>
            </a:r>
          </a:p>
          <a:p>
            <a:r>
              <a:rPr lang="en-GB" sz="1200" dirty="0">
                <a:latin typeface="Century Gothic" panose="020B0502020202020204" pitchFamily="34" charset="0"/>
              </a:rPr>
              <a:t>Carbon reduction: </a:t>
            </a:r>
          </a:p>
        </p:txBody>
      </p:sp>
      <p:pic>
        <p:nvPicPr>
          <p:cNvPr id="119" name="Graphic 118" descr="Star with solid fill">
            <a:extLst>
              <a:ext uri="{FF2B5EF4-FFF2-40B4-BE49-F238E27FC236}">
                <a16:creationId xmlns:a16="http://schemas.microsoft.com/office/drawing/2014/main" id="{D63A2DD9-0BED-46D3-AC0E-80519203C39C}"/>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603456" y="4666464"/>
            <a:ext cx="180000" cy="180000"/>
          </a:xfrm>
          <a:prstGeom prst="rect">
            <a:avLst/>
          </a:prstGeom>
        </p:spPr>
      </p:pic>
      <p:pic>
        <p:nvPicPr>
          <p:cNvPr id="120" name="Graphic 119" descr="Star outline">
            <a:extLst>
              <a:ext uri="{FF2B5EF4-FFF2-40B4-BE49-F238E27FC236}">
                <a16:creationId xmlns:a16="http://schemas.microsoft.com/office/drawing/2014/main" id="{DCE9B2A3-5E1D-456B-9A3E-33939FA3122F}"/>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895850" y="4666464"/>
            <a:ext cx="180000" cy="180000"/>
          </a:xfrm>
          <a:prstGeom prst="rect">
            <a:avLst/>
          </a:prstGeom>
        </p:spPr>
      </p:pic>
      <p:pic>
        <p:nvPicPr>
          <p:cNvPr id="121" name="Graphic 120" descr="Star outline">
            <a:extLst>
              <a:ext uri="{FF2B5EF4-FFF2-40B4-BE49-F238E27FC236}">
                <a16:creationId xmlns:a16="http://schemas.microsoft.com/office/drawing/2014/main" id="{09C7B93E-DBC7-49F6-BBC8-D918B880822D}"/>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754277" y="4666464"/>
            <a:ext cx="180000" cy="180000"/>
          </a:xfrm>
          <a:prstGeom prst="rect">
            <a:avLst/>
          </a:prstGeom>
        </p:spPr>
      </p:pic>
      <p:sp>
        <p:nvSpPr>
          <p:cNvPr id="122" name="TextBox 121">
            <a:extLst>
              <a:ext uri="{FF2B5EF4-FFF2-40B4-BE49-F238E27FC236}">
                <a16:creationId xmlns:a16="http://schemas.microsoft.com/office/drawing/2014/main" id="{79FC6BD4-A646-4A70-B243-892BA98FC53D}"/>
              </a:ext>
            </a:extLst>
          </p:cNvPr>
          <p:cNvSpPr txBox="1"/>
          <p:nvPr/>
        </p:nvSpPr>
        <p:spPr>
          <a:xfrm>
            <a:off x="5114171" y="2039705"/>
            <a:ext cx="3582172" cy="1384995"/>
          </a:xfrm>
          <a:prstGeom prst="rect">
            <a:avLst/>
          </a:prstGeom>
          <a:noFill/>
        </p:spPr>
        <p:txBody>
          <a:bodyPr wrap="square" rtlCol="0">
            <a:spAutoFit/>
          </a:bodyPr>
          <a:lstStyle/>
          <a:p>
            <a:r>
              <a:rPr lang="en-GB" sz="1200" b="1" dirty="0">
                <a:latin typeface="Century Gothic" panose="020B0502020202020204" pitchFamily="34" charset="0"/>
              </a:rPr>
              <a:t>Action 1: </a:t>
            </a:r>
            <a:r>
              <a:rPr lang="en-GB" sz="1200" dirty="0">
                <a:latin typeface="Century Gothic" panose="020B0502020202020204" pitchFamily="34" charset="0"/>
              </a:rPr>
              <a:t>Reduce packaging or use recyclable packaging (which is more expensive). Encourage customers to recycle their cups.</a:t>
            </a:r>
          </a:p>
          <a:p>
            <a:endParaRPr lang="en-GB" sz="1200" dirty="0">
              <a:latin typeface="Century Gothic" panose="020B0502020202020204" pitchFamily="34" charset="0"/>
            </a:endParaRPr>
          </a:p>
          <a:p>
            <a:r>
              <a:rPr lang="en-GB" sz="1200" dirty="0">
                <a:latin typeface="Century Gothic" panose="020B0502020202020204" pitchFamily="34" charset="0"/>
              </a:rPr>
              <a:t>Cost: ££</a:t>
            </a:r>
            <a:r>
              <a:rPr lang="en-GB" sz="1200" dirty="0">
                <a:solidFill>
                  <a:schemeClr val="bg1">
                    <a:lumMod val="75000"/>
                  </a:schemeClr>
                </a:solidFill>
                <a:latin typeface="Century Gothic" panose="020B0502020202020204" pitchFamily="34" charset="0"/>
              </a:rPr>
              <a:t>£</a:t>
            </a:r>
          </a:p>
          <a:p>
            <a:r>
              <a:rPr lang="en-GB" sz="1200" dirty="0">
                <a:latin typeface="Century Gothic" panose="020B0502020202020204" pitchFamily="34" charset="0"/>
              </a:rPr>
              <a:t>Carbon reduction: </a:t>
            </a:r>
          </a:p>
        </p:txBody>
      </p:sp>
    </p:spTree>
    <p:extLst>
      <p:ext uri="{BB962C8B-B14F-4D97-AF65-F5344CB8AC3E}">
        <p14:creationId xmlns:p14="http://schemas.microsoft.com/office/powerpoint/2010/main" val="3792786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3BF2E0-A4DF-4F28-94FB-B86DA0EE47A6}"/>
              </a:ext>
            </a:extLst>
          </p:cNvPr>
          <p:cNvSpPr>
            <a:spLocks noGrp="1"/>
          </p:cNvSpPr>
          <p:nvPr>
            <p:ph type="title"/>
          </p:nvPr>
        </p:nvSpPr>
        <p:spPr>
          <a:xfrm>
            <a:off x="2895601" y="2766219"/>
            <a:ext cx="6430674" cy="1747593"/>
          </a:xfrm>
        </p:spPr>
        <p:txBody>
          <a:bodyPr/>
          <a:lstStyle/>
          <a:p>
            <a:r>
              <a:rPr lang="en-US" dirty="0"/>
              <a:t>DO: Recommendations</a:t>
            </a:r>
          </a:p>
        </p:txBody>
      </p:sp>
    </p:spTree>
    <p:extLst>
      <p:ext uri="{BB962C8B-B14F-4D97-AF65-F5344CB8AC3E}">
        <p14:creationId xmlns:p14="http://schemas.microsoft.com/office/powerpoint/2010/main" val="3618120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E72C07EE-3BB0-4F3E-833A-A624F1E03782}"/>
              </a:ext>
            </a:extLst>
          </p:cNvPr>
          <p:cNvSpPr>
            <a:spLocks noGrp="1"/>
          </p:cNvSpPr>
          <p:nvPr>
            <p:ph type="body" sz="quarter" idx="13"/>
          </p:nvPr>
        </p:nvSpPr>
        <p:spPr/>
        <p:txBody>
          <a:bodyPr/>
          <a:lstStyle/>
          <a:p>
            <a:pPr marL="417909" indent="-417909">
              <a:buClr>
                <a:srgbClr val="5AF8BE"/>
              </a:buClr>
              <a:buFont typeface="+mj-lt"/>
              <a:buAutoNum type="arabicPeriod"/>
            </a:pPr>
            <a:r>
              <a:rPr lang="pt-PT" dirty="0"/>
              <a:t>SS1: Offset your household’s footprint</a:t>
            </a:r>
          </a:p>
          <a:p>
            <a:pPr marL="417909" indent="-417909">
              <a:buClr>
                <a:srgbClr val="5AF8BE"/>
              </a:buClr>
              <a:buFont typeface="+mj-lt"/>
              <a:buAutoNum type="arabicPeriod"/>
            </a:pPr>
            <a:r>
              <a:rPr lang="pt-PT" dirty="0"/>
              <a:t>SS2: Help Coffee Club become carbon neutral</a:t>
            </a:r>
          </a:p>
          <a:p>
            <a:pPr marL="417909" indent="-417909">
              <a:buClr>
                <a:srgbClr val="5AF8BE"/>
              </a:buClr>
              <a:buFont typeface="+mj-lt"/>
              <a:buAutoNum type="arabicPeriod"/>
            </a:pPr>
            <a:r>
              <a:rPr lang="pt-PT" dirty="0"/>
              <a:t>SS3: Action costs and savings</a:t>
            </a:r>
          </a:p>
          <a:p>
            <a:pPr marL="417909" indent="-417909">
              <a:buClr>
                <a:srgbClr val="5AF8BE"/>
              </a:buClr>
              <a:buFont typeface="+mj-lt"/>
              <a:buAutoNum type="arabicPeriod"/>
            </a:pPr>
            <a:r>
              <a:rPr lang="pt-PT" dirty="0"/>
              <a:t>SS4: Assessment checklist</a:t>
            </a:r>
          </a:p>
        </p:txBody>
      </p:sp>
      <p:sp>
        <p:nvSpPr>
          <p:cNvPr id="3" name="Marcador de Posição do Texto 2">
            <a:extLst>
              <a:ext uri="{FF2B5EF4-FFF2-40B4-BE49-F238E27FC236}">
                <a16:creationId xmlns:a16="http://schemas.microsoft.com/office/drawing/2014/main" id="{6AEBB977-D3BB-4ECA-8DF3-13F84D474B35}"/>
              </a:ext>
            </a:extLst>
          </p:cNvPr>
          <p:cNvSpPr>
            <a:spLocks noGrp="1"/>
          </p:cNvSpPr>
          <p:nvPr>
            <p:ph type="body" sz="quarter" idx="14"/>
          </p:nvPr>
        </p:nvSpPr>
        <p:spPr/>
        <p:txBody>
          <a:bodyPr>
            <a:normAutofit lnSpcReduction="10000"/>
          </a:bodyPr>
          <a:lstStyle/>
          <a:p>
            <a:r>
              <a:rPr lang="pt-PT" dirty="0"/>
              <a:t>Index</a:t>
            </a:r>
          </a:p>
        </p:txBody>
      </p:sp>
    </p:spTree>
    <p:extLst>
      <p:ext uri="{BB962C8B-B14F-4D97-AF65-F5344CB8AC3E}">
        <p14:creationId xmlns:p14="http://schemas.microsoft.com/office/powerpoint/2010/main" val="3091372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DEB3766-0EDD-4244-9765-C0980A53DBE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522853" y="1339929"/>
            <a:ext cx="1392962" cy="1107996"/>
          </a:xfrm>
          <a:prstGeom prst="rect">
            <a:avLst/>
          </a:prstGeom>
        </p:spPr>
      </p:pic>
      <p:pic>
        <p:nvPicPr>
          <p:cNvPr id="9" name="Picture 8" descr="A group of people playing golf&#10;&#10;Description automatically generated with medium confidence">
            <a:extLst>
              <a:ext uri="{FF2B5EF4-FFF2-40B4-BE49-F238E27FC236}">
                <a16:creationId xmlns:a16="http://schemas.microsoft.com/office/drawing/2014/main" id="{78F8A3AB-D5CA-4AFD-BF96-189C058D8AA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98030" y="1935111"/>
            <a:ext cx="3186364" cy="1194887"/>
          </a:xfrm>
          <a:prstGeom prst="roundRect">
            <a:avLst/>
          </a:prstGeom>
        </p:spPr>
      </p:pic>
      <p:pic>
        <p:nvPicPr>
          <p:cNvPr id="11" name="Picture 10" descr="Diagram&#10;&#10;Description automatically generated">
            <a:extLst>
              <a:ext uri="{FF2B5EF4-FFF2-40B4-BE49-F238E27FC236}">
                <a16:creationId xmlns:a16="http://schemas.microsoft.com/office/drawing/2014/main" id="{29D3F87F-33D2-4AEB-B6F2-9F4F57BCEFE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185671" y="2726782"/>
            <a:ext cx="3498863" cy="2002441"/>
          </a:xfrm>
          <a:prstGeom prst="roundRect">
            <a:avLst/>
          </a:prstGeom>
        </p:spPr>
      </p:pic>
      <p:sp>
        <p:nvSpPr>
          <p:cNvPr id="62" name="TextBox 61"/>
          <p:cNvSpPr txBox="1"/>
          <p:nvPr/>
        </p:nvSpPr>
        <p:spPr>
          <a:xfrm>
            <a:off x="7436768" y="6525344"/>
            <a:ext cx="2088232" cy="338554"/>
          </a:xfrm>
          <a:prstGeom prst="rect">
            <a:avLst/>
          </a:prstGeom>
          <a:noFill/>
        </p:spPr>
        <p:txBody>
          <a:bodyPr wrap="square" rtlCol="0">
            <a:spAutoFit/>
          </a:bodyPr>
          <a:lstStyle/>
          <a:p>
            <a:pPr algn="r"/>
            <a:r>
              <a:rPr lang="en-GB" sz="1600">
                <a:solidFill>
                  <a:schemeClr val="bg1"/>
                </a:solidFill>
                <a:latin typeface="Century Gothic" pitchFamily="34" charset="0"/>
              </a:rPr>
              <a:t>Student sheets</a:t>
            </a:r>
          </a:p>
        </p:txBody>
      </p:sp>
      <p:sp>
        <p:nvSpPr>
          <p:cNvPr id="63" name="TextBox 62">
            <a:extLst>
              <a:ext uri="{FF2B5EF4-FFF2-40B4-BE49-F238E27FC236}">
                <a16:creationId xmlns:a16="http://schemas.microsoft.com/office/drawing/2014/main" id="{2F30B5CB-BA44-4658-A5E0-543FA1DB5EC4}"/>
              </a:ext>
            </a:extLst>
          </p:cNvPr>
          <p:cNvSpPr txBox="1"/>
          <p:nvPr/>
        </p:nvSpPr>
        <p:spPr>
          <a:xfrm>
            <a:off x="252092" y="107856"/>
            <a:ext cx="7915820" cy="461665"/>
          </a:xfrm>
          <a:prstGeom prst="rect">
            <a:avLst/>
          </a:prstGeom>
          <a:noFill/>
        </p:spPr>
        <p:txBody>
          <a:bodyPr wrap="square" rtlCol="0">
            <a:spAutoFit/>
          </a:bodyPr>
          <a:lstStyle/>
          <a:p>
            <a:r>
              <a:rPr lang="en-GB" sz="2400" b="1"/>
              <a:t>Offset your household’s footprint</a:t>
            </a:r>
          </a:p>
        </p:txBody>
      </p:sp>
      <p:sp>
        <p:nvSpPr>
          <p:cNvPr id="68" name="TextBox 67">
            <a:extLst>
              <a:ext uri="{FF2B5EF4-FFF2-40B4-BE49-F238E27FC236}">
                <a16:creationId xmlns:a16="http://schemas.microsoft.com/office/drawing/2014/main" id="{94B56739-16B9-42C7-B299-30E42D7577A1}"/>
              </a:ext>
            </a:extLst>
          </p:cNvPr>
          <p:cNvSpPr txBox="1"/>
          <p:nvPr/>
        </p:nvSpPr>
        <p:spPr>
          <a:xfrm>
            <a:off x="250028" y="571082"/>
            <a:ext cx="3648045" cy="769441"/>
          </a:xfrm>
          <a:prstGeom prst="rect">
            <a:avLst/>
          </a:prstGeom>
          <a:noFill/>
        </p:spPr>
        <p:txBody>
          <a:bodyPr wrap="square" lIns="91440" tIns="45720" rIns="91440" bIns="45720" anchor="t">
            <a:spAutoFit/>
          </a:bodyPr>
          <a:lstStyle/>
          <a:p>
            <a:r>
              <a:rPr lang="en-GB" sz="1100">
                <a:latin typeface="Century Gothic" panose="020B0502020202020204" pitchFamily="34" charset="0"/>
              </a:rPr>
              <a:t>You can reduce your carbon footprint but it’s impossible to reduce it to zero. So how do households and businesses become carbon neutral?</a:t>
            </a:r>
          </a:p>
        </p:txBody>
      </p:sp>
      <p:sp>
        <p:nvSpPr>
          <p:cNvPr id="69" name="TextBox 68">
            <a:extLst>
              <a:ext uri="{FF2B5EF4-FFF2-40B4-BE49-F238E27FC236}">
                <a16:creationId xmlns:a16="http://schemas.microsoft.com/office/drawing/2014/main" id="{88D780E3-6BAE-4857-9CDB-FD4096FE551C}"/>
              </a:ext>
            </a:extLst>
          </p:cNvPr>
          <p:cNvSpPr txBox="1"/>
          <p:nvPr/>
        </p:nvSpPr>
        <p:spPr>
          <a:xfrm>
            <a:off x="221466" y="2354138"/>
            <a:ext cx="3776564" cy="2970044"/>
          </a:xfrm>
          <a:prstGeom prst="rect">
            <a:avLst/>
          </a:prstGeom>
          <a:noFill/>
        </p:spPr>
        <p:txBody>
          <a:bodyPr wrap="square" lIns="91440" tIns="45720" rIns="91440" bIns="45720" anchor="t">
            <a:spAutoFit/>
          </a:bodyPr>
          <a:lstStyle/>
          <a:p>
            <a:r>
              <a:rPr lang="en-GB" sz="1100" b="1">
                <a:latin typeface="Century Gothic" panose="020B0502020202020204" pitchFamily="34" charset="0"/>
              </a:rPr>
              <a:t>What to do:</a:t>
            </a:r>
          </a:p>
          <a:p>
            <a:endParaRPr lang="en-GB" sz="1100">
              <a:latin typeface="Century Gothic" panose="020B0502020202020204" pitchFamily="34" charset="0"/>
            </a:endParaRPr>
          </a:p>
          <a:p>
            <a:r>
              <a:rPr lang="en-GB" sz="1100">
                <a:latin typeface="Century Gothic" panose="020B0502020202020204" pitchFamily="34" charset="0"/>
              </a:rPr>
              <a:t>1. Recall your household’s carbon footprint (after actions), which you calculated earlier.</a:t>
            </a:r>
          </a:p>
          <a:p>
            <a:endParaRPr lang="en-GB" sz="1100" b="1">
              <a:latin typeface="Century Gothic" panose="020B0502020202020204" pitchFamily="34" charset="0"/>
            </a:endParaRPr>
          </a:p>
          <a:p>
            <a:r>
              <a:rPr lang="en-GB" sz="1100">
                <a:latin typeface="Century Gothic" panose="020B0502020202020204" pitchFamily="34" charset="0"/>
              </a:rPr>
              <a:t>2. Look at the six options to offset your carbon footprint. Think about:</a:t>
            </a:r>
          </a:p>
          <a:p>
            <a:pPr marL="171450" indent="-171450">
              <a:buFontTx/>
              <a:buChar char="-"/>
            </a:pPr>
            <a:r>
              <a:rPr lang="en-GB" sz="1100">
                <a:latin typeface="Century Gothic" panose="020B0502020202020204" pitchFamily="34" charset="0"/>
              </a:rPr>
              <a:t>the economic consequences (how much they cost).</a:t>
            </a:r>
          </a:p>
          <a:p>
            <a:pPr marL="171450" indent="-171450">
              <a:buFontTx/>
              <a:buChar char="-"/>
            </a:pPr>
            <a:r>
              <a:rPr lang="en-GB" sz="1100">
                <a:latin typeface="Century Gothic" panose="020B0502020202020204" pitchFamily="34" charset="0"/>
              </a:rPr>
              <a:t>The social consequences (how they affect people). </a:t>
            </a:r>
          </a:p>
          <a:p>
            <a:pPr marL="171450" indent="-171450">
              <a:buFontTx/>
              <a:buChar char="-"/>
            </a:pPr>
            <a:r>
              <a:rPr lang="en-GB" sz="1100">
                <a:latin typeface="Century Gothic" panose="020B0502020202020204" pitchFamily="34" charset="0"/>
              </a:rPr>
              <a:t>The environmental consequences (how they affect habitats).</a:t>
            </a:r>
          </a:p>
          <a:p>
            <a:r>
              <a:rPr lang="en-GB" sz="1100">
                <a:latin typeface="Century Gothic" panose="020B0502020202020204" pitchFamily="34" charset="0"/>
              </a:rPr>
              <a:t>Choose a mix of at least two options.</a:t>
            </a:r>
          </a:p>
          <a:p>
            <a:endParaRPr lang="en-GB" sz="1100">
              <a:latin typeface="Century Gothic" panose="020B0502020202020204" pitchFamily="34" charset="0"/>
            </a:endParaRPr>
          </a:p>
          <a:p>
            <a:r>
              <a:rPr lang="en-GB" sz="1100">
                <a:latin typeface="Century Gothic" panose="020B0502020202020204" pitchFamily="34" charset="0"/>
              </a:rPr>
              <a:t>3. Write your recommendations and present them to your household.:</a:t>
            </a:r>
          </a:p>
        </p:txBody>
      </p:sp>
      <p:sp>
        <p:nvSpPr>
          <p:cNvPr id="70" name="TextBox 69">
            <a:extLst>
              <a:ext uri="{FF2B5EF4-FFF2-40B4-BE49-F238E27FC236}">
                <a16:creationId xmlns:a16="http://schemas.microsoft.com/office/drawing/2014/main" id="{E91821C5-7088-4E48-B91E-4467304E0ECB}"/>
              </a:ext>
            </a:extLst>
          </p:cNvPr>
          <p:cNvSpPr txBox="1"/>
          <p:nvPr/>
        </p:nvSpPr>
        <p:spPr>
          <a:xfrm>
            <a:off x="3934287" y="936487"/>
            <a:ext cx="3417127" cy="938719"/>
          </a:xfrm>
          <a:prstGeom prst="rect">
            <a:avLst/>
          </a:prstGeom>
          <a:noFill/>
        </p:spPr>
        <p:txBody>
          <a:bodyPr wrap="square" lIns="91440" tIns="45720" rIns="91440" bIns="45720" anchor="t">
            <a:spAutoFit/>
          </a:bodyPr>
          <a:lstStyle/>
          <a:p>
            <a:r>
              <a:rPr lang="en-GB" sz="1100" b="1"/>
              <a:t>1. Plant trees</a:t>
            </a:r>
          </a:p>
          <a:p>
            <a:r>
              <a:rPr lang="en-GB" sz="1100" i="1"/>
              <a:t>Cost: £12.50 to offset 1 ton of CO</a:t>
            </a:r>
            <a:r>
              <a:rPr lang="en-GB" sz="1100" i="1" baseline="-25000"/>
              <a:t>2</a:t>
            </a:r>
          </a:p>
          <a:p>
            <a:r>
              <a:rPr lang="en-GB" sz="1100"/>
              <a:t>Each tree will remove CO</a:t>
            </a:r>
            <a:r>
              <a:rPr lang="en-GB" sz="1100" baseline="-25000"/>
              <a:t>2</a:t>
            </a:r>
            <a:r>
              <a:rPr lang="en-GB" sz="1100"/>
              <a:t> from the atmosphere. The trees can be planted near schools, to educate children and support habitats. </a:t>
            </a:r>
          </a:p>
        </p:txBody>
      </p:sp>
      <p:sp>
        <p:nvSpPr>
          <p:cNvPr id="71" name="TextBox 70">
            <a:extLst>
              <a:ext uri="{FF2B5EF4-FFF2-40B4-BE49-F238E27FC236}">
                <a16:creationId xmlns:a16="http://schemas.microsoft.com/office/drawing/2014/main" id="{A557D7FE-FC60-45B6-B09A-FF985D44F942}"/>
              </a:ext>
            </a:extLst>
          </p:cNvPr>
          <p:cNvSpPr txBox="1"/>
          <p:nvPr/>
        </p:nvSpPr>
        <p:spPr>
          <a:xfrm>
            <a:off x="7369886" y="970259"/>
            <a:ext cx="2411422" cy="1107996"/>
          </a:xfrm>
          <a:prstGeom prst="rect">
            <a:avLst/>
          </a:prstGeom>
          <a:noFill/>
        </p:spPr>
        <p:txBody>
          <a:bodyPr wrap="square">
            <a:spAutoFit/>
          </a:bodyPr>
          <a:lstStyle/>
          <a:p>
            <a:r>
              <a:rPr lang="en-GB" sz="1100" b="1"/>
              <a:t>2: Reforestation</a:t>
            </a:r>
          </a:p>
          <a:p>
            <a:r>
              <a:rPr lang="en-GB" sz="1100" i="1"/>
              <a:t>Cost: £10.00 to offset 1 ton of CO</a:t>
            </a:r>
            <a:r>
              <a:rPr lang="en-GB" sz="1100" i="1" baseline="-25000"/>
              <a:t>2</a:t>
            </a:r>
          </a:p>
          <a:p>
            <a:r>
              <a:rPr lang="en-US" sz="1100"/>
              <a:t>Your funding supports the planting of trees in the Great Rift Valley in Kenya. The project employs local people.</a:t>
            </a:r>
            <a:endParaRPr lang="en-GB" sz="1100" b="1"/>
          </a:p>
          <a:p>
            <a:endParaRPr lang="en-GB" sz="1100"/>
          </a:p>
        </p:txBody>
      </p:sp>
      <p:sp>
        <p:nvSpPr>
          <p:cNvPr id="73" name="TextBox 72">
            <a:extLst>
              <a:ext uri="{FF2B5EF4-FFF2-40B4-BE49-F238E27FC236}">
                <a16:creationId xmlns:a16="http://schemas.microsoft.com/office/drawing/2014/main" id="{C5C6D03C-8E09-4984-BDE1-D8049A56B533}"/>
              </a:ext>
            </a:extLst>
          </p:cNvPr>
          <p:cNvSpPr txBox="1"/>
          <p:nvPr/>
        </p:nvSpPr>
        <p:spPr>
          <a:xfrm>
            <a:off x="3898073" y="4458954"/>
            <a:ext cx="3498863" cy="938719"/>
          </a:xfrm>
          <a:prstGeom prst="rect">
            <a:avLst/>
          </a:prstGeom>
          <a:noFill/>
        </p:spPr>
        <p:txBody>
          <a:bodyPr wrap="square" lIns="91440" tIns="45720" rIns="91440" bIns="45720" anchor="t">
            <a:spAutoFit/>
          </a:bodyPr>
          <a:lstStyle/>
          <a:p>
            <a:r>
              <a:rPr lang="en-GB" sz="1100" b="1"/>
              <a:t>4: Give households a cookstove</a:t>
            </a:r>
          </a:p>
          <a:p>
            <a:r>
              <a:rPr lang="en-GB" sz="1100" i="1"/>
              <a:t>Cost: £30 to offset 2 tons of CO</a:t>
            </a:r>
            <a:r>
              <a:rPr lang="en-GB" sz="1100" i="1" baseline="-25000"/>
              <a:t>2</a:t>
            </a:r>
            <a:endParaRPr lang="en-GB" sz="1100" i="1"/>
          </a:p>
          <a:p>
            <a:r>
              <a:rPr lang="en-US" sz="1100">
                <a:cs typeface="Calibri"/>
              </a:rPr>
              <a:t>Your money will give people in Malawi energy-efficient cookstoves to use instead of open fires. They use less firewood and emit less dangerous fumes.</a:t>
            </a:r>
            <a:endParaRPr lang="en-GB" sz="1100">
              <a:cs typeface="Calibri"/>
            </a:endParaRPr>
          </a:p>
        </p:txBody>
      </p:sp>
      <p:sp>
        <p:nvSpPr>
          <p:cNvPr id="74" name="TextBox 73">
            <a:extLst>
              <a:ext uri="{FF2B5EF4-FFF2-40B4-BE49-F238E27FC236}">
                <a16:creationId xmlns:a16="http://schemas.microsoft.com/office/drawing/2014/main" id="{CF91DF0F-65C5-4112-9BE2-158ADF210508}"/>
              </a:ext>
            </a:extLst>
          </p:cNvPr>
          <p:cNvSpPr txBox="1"/>
          <p:nvPr/>
        </p:nvSpPr>
        <p:spPr>
          <a:xfrm>
            <a:off x="3898073" y="3238787"/>
            <a:ext cx="2410361" cy="1107996"/>
          </a:xfrm>
          <a:prstGeom prst="rect">
            <a:avLst/>
          </a:prstGeom>
          <a:noFill/>
        </p:spPr>
        <p:txBody>
          <a:bodyPr wrap="square">
            <a:spAutoFit/>
          </a:bodyPr>
          <a:lstStyle/>
          <a:p>
            <a:r>
              <a:rPr lang="en-GB" sz="1100" b="1"/>
              <a:t>3: Pay a carbon capture plant</a:t>
            </a:r>
          </a:p>
          <a:p>
            <a:r>
              <a:rPr lang="en-GB" sz="1100" i="1"/>
              <a:t>Cost: £60 to offset 3 tons of CO</a:t>
            </a:r>
            <a:r>
              <a:rPr lang="en-GB" sz="1100" i="1" baseline="-25000"/>
              <a:t>2</a:t>
            </a:r>
          </a:p>
          <a:p>
            <a:r>
              <a:rPr lang="en-US" sz="1100"/>
              <a:t>You will pay a carbon capture plant in Iceland to remove </a:t>
            </a:r>
            <a:r>
              <a:rPr lang="en-GB" sz="1100"/>
              <a:t>CO</a:t>
            </a:r>
            <a:r>
              <a:rPr lang="en-GB" sz="1100" baseline="-25000"/>
              <a:t>2</a:t>
            </a:r>
            <a:r>
              <a:rPr lang="en-US" sz="1100"/>
              <a:t> from the air. </a:t>
            </a:r>
            <a:r>
              <a:rPr lang="en-GB" sz="1100"/>
              <a:t>The plant</a:t>
            </a:r>
            <a:r>
              <a:rPr lang="en-US" sz="1100"/>
              <a:t> pumps the gas underground where it will slowly become stone.</a:t>
            </a:r>
            <a:endParaRPr lang="en-GB" sz="1100" b="1"/>
          </a:p>
        </p:txBody>
      </p:sp>
      <p:sp>
        <p:nvSpPr>
          <p:cNvPr id="77" name="TextBox 76">
            <a:extLst>
              <a:ext uri="{FF2B5EF4-FFF2-40B4-BE49-F238E27FC236}">
                <a16:creationId xmlns:a16="http://schemas.microsoft.com/office/drawing/2014/main" id="{1BF4E0F3-5AD6-4F13-A646-E14F79A0A424}"/>
              </a:ext>
            </a:extLst>
          </p:cNvPr>
          <p:cNvSpPr txBox="1"/>
          <p:nvPr/>
        </p:nvSpPr>
        <p:spPr>
          <a:xfrm>
            <a:off x="241325" y="5249918"/>
            <a:ext cx="3773410" cy="1107996"/>
          </a:xfrm>
          <a:prstGeom prst="rect">
            <a:avLst/>
          </a:prstGeom>
          <a:noFill/>
        </p:spPr>
        <p:txBody>
          <a:bodyPr wrap="square">
            <a:spAutoFit/>
          </a:bodyPr>
          <a:lstStyle/>
          <a:p>
            <a:pPr marL="171450" indent="-171450">
              <a:buFont typeface="Arial" panose="020B0604020202020204" pitchFamily="34" charset="0"/>
              <a:buChar char="•"/>
            </a:pPr>
            <a:r>
              <a:rPr lang="en-GB" sz="1100">
                <a:latin typeface="Century Gothic" panose="020B0502020202020204" pitchFamily="34" charset="0"/>
              </a:rPr>
              <a:t>We can offset ...tons of CO</a:t>
            </a:r>
            <a:r>
              <a:rPr lang="en-GB" sz="1100" baseline="-25000">
                <a:latin typeface="Century Gothic" panose="020B0502020202020204" pitchFamily="34" charset="0"/>
              </a:rPr>
              <a:t>2</a:t>
            </a:r>
            <a:r>
              <a:rPr lang="en-GB" sz="1100">
                <a:latin typeface="Century Gothic" panose="020B0502020202020204" pitchFamily="34" charset="0"/>
              </a:rPr>
              <a:t> at a cost of £...</a:t>
            </a:r>
          </a:p>
          <a:p>
            <a:pPr marL="171450" indent="-171450">
              <a:buFont typeface="Arial" panose="020B0604020202020204" pitchFamily="34" charset="0"/>
              <a:buChar char="•"/>
            </a:pPr>
            <a:r>
              <a:rPr lang="en-GB" sz="1100">
                <a:latin typeface="Century Gothic" panose="020B0502020202020204" pitchFamily="34" charset="0"/>
              </a:rPr>
              <a:t>The options I recommend are…</a:t>
            </a:r>
          </a:p>
          <a:p>
            <a:pPr marL="171450" indent="-171450">
              <a:buFont typeface="Arial" panose="020B0604020202020204" pitchFamily="34" charset="0"/>
              <a:buChar char="•"/>
            </a:pPr>
            <a:r>
              <a:rPr lang="en-GB" sz="1100">
                <a:latin typeface="Century Gothic" panose="020B0502020202020204" pitchFamily="34" charset="0"/>
              </a:rPr>
              <a:t>I chose these because…</a:t>
            </a:r>
          </a:p>
          <a:p>
            <a:pPr marL="228600" indent="-228600">
              <a:buFont typeface="+mj-lt"/>
              <a:buAutoNum type="arabicPeriod"/>
            </a:pPr>
            <a:endParaRPr lang="en-GB" sz="1100">
              <a:latin typeface="Century Gothic" panose="020B0502020202020204" pitchFamily="34" charset="0"/>
            </a:endParaRPr>
          </a:p>
          <a:p>
            <a:pPr marL="228600" indent="-228600">
              <a:buFont typeface="+mj-lt"/>
              <a:buAutoNum type="arabicPeriod" startAt="4"/>
            </a:pPr>
            <a:r>
              <a:rPr lang="en-GB" sz="1100">
                <a:latin typeface="Century Gothic" panose="020B0502020202020204" pitchFamily="34" charset="0"/>
              </a:rPr>
              <a:t>Discuss this question together. Should every household offset their footprint. Why or why not?</a:t>
            </a:r>
          </a:p>
        </p:txBody>
      </p:sp>
      <p:sp>
        <p:nvSpPr>
          <p:cNvPr id="79" name="TextBox 78">
            <a:extLst>
              <a:ext uri="{FF2B5EF4-FFF2-40B4-BE49-F238E27FC236}">
                <a16:creationId xmlns:a16="http://schemas.microsoft.com/office/drawing/2014/main" id="{286D54AC-1978-41C2-9BA5-EE826A17AE90}"/>
              </a:ext>
            </a:extLst>
          </p:cNvPr>
          <p:cNvSpPr txBox="1"/>
          <p:nvPr/>
        </p:nvSpPr>
        <p:spPr>
          <a:xfrm>
            <a:off x="3898073" y="643903"/>
            <a:ext cx="6481762" cy="276999"/>
          </a:xfrm>
          <a:prstGeom prst="rect">
            <a:avLst/>
          </a:prstGeom>
          <a:noFill/>
        </p:spPr>
        <p:txBody>
          <a:bodyPr wrap="square">
            <a:spAutoFit/>
          </a:bodyPr>
          <a:lstStyle/>
          <a:p>
            <a:r>
              <a:rPr lang="en-GB" sz="1200" b="1">
                <a:latin typeface="Century Gothic" panose="020B0502020202020204" pitchFamily="34" charset="0"/>
              </a:rPr>
              <a:t>Offsetting options</a:t>
            </a:r>
          </a:p>
        </p:txBody>
      </p:sp>
      <p:sp>
        <p:nvSpPr>
          <p:cNvPr id="80" name="TextBox 79">
            <a:extLst>
              <a:ext uri="{FF2B5EF4-FFF2-40B4-BE49-F238E27FC236}">
                <a16:creationId xmlns:a16="http://schemas.microsoft.com/office/drawing/2014/main" id="{DD9B3F10-A4CC-4D39-94A7-B840CC276F7E}"/>
              </a:ext>
            </a:extLst>
          </p:cNvPr>
          <p:cNvSpPr txBox="1"/>
          <p:nvPr/>
        </p:nvSpPr>
        <p:spPr>
          <a:xfrm>
            <a:off x="250027" y="1349596"/>
            <a:ext cx="2649309" cy="938719"/>
          </a:xfrm>
          <a:prstGeom prst="rect">
            <a:avLst/>
          </a:prstGeom>
          <a:noFill/>
        </p:spPr>
        <p:txBody>
          <a:bodyPr wrap="square">
            <a:spAutoFit/>
          </a:bodyPr>
          <a:lstStyle/>
          <a:p>
            <a:r>
              <a:rPr lang="en-GB" sz="1100">
                <a:latin typeface="Century Gothic" panose="020B0502020202020204" pitchFamily="34" charset="0"/>
              </a:rPr>
              <a:t>By </a:t>
            </a:r>
            <a:r>
              <a:rPr lang="en-GB" sz="1100" b="1">
                <a:latin typeface="Century Gothic" panose="020B0502020202020204" pitchFamily="34" charset="0"/>
              </a:rPr>
              <a:t>offsetting </a:t>
            </a:r>
            <a:r>
              <a:rPr lang="en-GB" sz="1100">
                <a:latin typeface="Century Gothic" panose="020B0502020202020204" pitchFamily="34" charset="0"/>
              </a:rPr>
              <a:t>your carbon footprint. It means doing something to remove all the CO</a:t>
            </a:r>
            <a:r>
              <a:rPr lang="en-GB" sz="1100" baseline="-25000">
                <a:latin typeface="Century Gothic" panose="020B0502020202020204" pitchFamily="34" charset="0"/>
              </a:rPr>
              <a:t>2</a:t>
            </a:r>
            <a:r>
              <a:rPr lang="en-GB" sz="1100">
                <a:latin typeface="Century Gothic" panose="020B0502020202020204" pitchFamily="34" charset="0"/>
              </a:rPr>
              <a:t> your actions produce. Either you can do it, or you pay a company to do it for you.</a:t>
            </a:r>
          </a:p>
        </p:txBody>
      </p:sp>
      <p:cxnSp>
        <p:nvCxnSpPr>
          <p:cNvPr id="22" name="Straight Connector 21">
            <a:extLst>
              <a:ext uri="{FF2B5EF4-FFF2-40B4-BE49-F238E27FC236}">
                <a16:creationId xmlns:a16="http://schemas.microsoft.com/office/drawing/2014/main" id="{F83DA2E4-E910-45A0-80A2-B6B1F8F437F9}"/>
              </a:ext>
            </a:extLst>
          </p:cNvPr>
          <p:cNvCxnSpPr>
            <a:cxnSpLocks/>
          </p:cNvCxnSpPr>
          <p:nvPr/>
        </p:nvCxnSpPr>
        <p:spPr>
          <a:xfrm>
            <a:off x="3898073" y="643903"/>
            <a:ext cx="0" cy="5957864"/>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9F36D12-C43D-4366-873C-C895BA8290CD}"/>
              </a:ext>
            </a:extLst>
          </p:cNvPr>
          <p:cNvSpPr txBox="1"/>
          <p:nvPr/>
        </p:nvSpPr>
        <p:spPr>
          <a:xfrm>
            <a:off x="3906323" y="5484119"/>
            <a:ext cx="2176283" cy="1107996"/>
          </a:xfrm>
          <a:prstGeom prst="rect">
            <a:avLst/>
          </a:prstGeom>
          <a:noFill/>
        </p:spPr>
        <p:txBody>
          <a:bodyPr wrap="square" lIns="91440" tIns="45720" rIns="91440" bIns="45720" anchor="t">
            <a:spAutoFit/>
          </a:bodyPr>
          <a:lstStyle/>
          <a:p>
            <a:r>
              <a:rPr lang="en-GB" sz="1100" b="1"/>
              <a:t>5: Protect the rainforest</a:t>
            </a:r>
          </a:p>
          <a:p>
            <a:r>
              <a:rPr lang="en-GB" sz="1100" i="1"/>
              <a:t>Cost: £100 to offset 4 tons of CO</a:t>
            </a:r>
            <a:r>
              <a:rPr lang="en-GB" sz="1100" i="1" baseline="-25000"/>
              <a:t>2</a:t>
            </a:r>
            <a:endParaRPr lang="en-GB" sz="1100" i="1"/>
          </a:p>
          <a:p>
            <a:r>
              <a:rPr lang="en-US" sz="1100">
                <a:cs typeface="Calibri"/>
              </a:rPr>
              <a:t>Your funding will help to protect an area of rainforest in Brazil against deforestation, preserving this high biodiversity habitat.</a:t>
            </a:r>
            <a:endParaRPr lang="en-GB" sz="1100">
              <a:cs typeface="Calibri"/>
            </a:endParaRPr>
          </a:p>
        </p:txBody>
      </p:sp>
      <p:sp>
        <p:nvSpPr>
          <p:cNvPr id="23" name="TextBox 22">
            <a:extLst>
              <a:ext uri="{FF2B5EF4-FFF2-40B4-BE49-F238E27FC236}">
                <a16:creationId xmlns:a16="http://schemas.microsoft.com/office/drawing/2014/main" id="{8919F49F-D73B-4D81-A0F0-C8517482320A}"/>
              </a:ext>
            </a:extLst>
          </p:cNvPr>
          <p:cNvSpPr txBox="1"/>
          <p:nvPr/>
        </p:nvSpPr>
        <p:spPr>
          <a:xfrm>
            <a:off x="6082606" y="5472055"/>
            <a:ext cx="2288017" cy="1107996"/>
          </a:xfrm>
          <a:prstGeom prst="rect">
            <a:avLst/>
          </a:prstGeom>
          <a:noFill/>
        </p:spPr>
        <p:txBody>
          <a:bodyPr wrap="square" lIns="91440" tIns="45720" rIns="91440" bIns="45720" anchor="t">
            <a:spAutoFit/>
          </a:bodyPr>
          <a:lstStyle/>
          <a:p>
            <a:r>
              <a:rPr lang="en-GB" sz="1100" b="1"/>
              <a:t>6: Invest in a wind farm </a:t>
            </a:r>
          </a:p>
          <a:p>
            <a:r>
              <a:rPr lang="en-GB" sz="1100" i="1"/>
              <a:t>Cost: £15.00 to offset 2 tons of CO</a:t>
            </a:r>
            <a:r>
              <a:rPr lang="en-GB" sz="1100" i="1" baseline="-25000"/>
              <a:t>2</a:t>
            </a:r>
            <a:endParaRPr lang="en-GB" sz="1100" i="1"/>
          </a:p>
          <a:p>
            <a:r>
              <a:rPr lang="en-US" sz="1100">
                <a:cs typeface="Calibri"/>
              </a:rPr>
              <a:t>Your funding will help build a new wind farm in Panama. Wind power will provide communities with electricity without releasing any CO</a:t>
            </a:r>
            <a:r>
              <a:rPr lang="en-US" sz="1100" baseline="-25000">
                <a:cs typeface="Calibri"/>
              </a:rPr>
              <a:t>2</a:t>
            </a:r>
            <a:r>
              <a:rPr lang="en-US" sz="1100">
                <a:cs typeface="Calibri"/>
              </a:rPr>
              <a:t>.</a:t>
            </a:r>
            <a:endParaRPr lang="en-GB" sz="1100">
              <a:cs typeface="Calibri"/>
            </a:endParaRPr>
          </a:p>
        </p:txBody>
      </p:sp>
      <p:sp>
        <p:nvSpPr>
          <p:cNvPr id="24" name="Rectangle 23">
            <a:extLst>
              <a:ext uri="{FF2B5EF4-FFF2-40B4-BE49-F238E27FC236}">
                <a16:creationId xmlns:a16="http://schemas.microsoft.com/office/drawing/2014/main" id="{D089839E-9D0F-40B4-A467-24D3128E1944}"/>
              </a:ext>
            </a:extLst>
          </p:cNvPr>
          <p:cNvSpPr/>
          <p:nvPr/>
        </p:nvSpPr>
        <p:spPr>
          <a:xfrm>
            <a:off x="228600" y="83295"/>
            <a:ext cx="9448800" cy="6518472"/>
          </a:xfrm>
          <a:prstGeom prst="rect">
            <a:avLst/>
          </a:prstGeom>
          <a:noFill/>
          <a:ln w="19050">
            <a:solidFill>
              <a:srgbClr val="4B6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pic>
        <p:nvPicPr>
          <p:cNvPr id="25" name="Picture 24">
            <a:extLst>
              <a:ext uri="{FF2B5EF4-FFF2-40B4-BE49-F238E27FC236}">
                <a16:creationId xmlns:a16="http://schemas.microsoft.com/office/drawing/2014/main" id="{967940FC-3DF0-46C2-AF84-6099AC6AB00B}"/>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352881" y="6630322"/>
            <a:ext cx="1324518" cy="174220"/>
          </a:xfrm>
          <a:prstGeom prst="rect">
            <a:avLst/>
          </a:prstGeom>
        </p:spPr>
      </p:pic>
      <p:sp>
        <p:nvSpPr>
          <p:cNvPr id="28" name="TextBox 27">
            <a:extLst>
              <a:ext uri="{FF2B5EF4-FFF2-40B4-BE49-F238E27FC236}">
                <a16:creationId xmlns:a16="http://schemas.microsoft.com/office/drawing/2014/main" id="{77E2168C-3345-4C0F-B371-C4490A3F1066}"/>
              </a:ext>
            </a:extLst>
          </p:cNvPr>
          <p:cNvSpPr txBox="1"/>
          <p:nvPr/>
        </p:nvSpPr>
        <p:spPr>
          <a:xfrm>
            <a:off x="9085110" y="114112"/>
            <a:ext cx="1184579" cy="338554"/>
          </a:xfrm>
          <a:prstGeom prst="rect">
            <a:avLst/>
          </a:prstGeom>
          <a:noFill/>
        </p:spPr>
        <p:txBody>
          <a:bodyPr wrap="square" rtlCol="0">
            <a:spAutoFit/>
          </a:bodyPr>
          <a:lstStyle/>
          <a:p>
            <a:r>
              <a:rPr lang="en-US" sz="1600" b="1">
                <a:latin typeface="Century Gothic" panose="020B0502020202020204" pitchFamily="34" charset="0"/>
              </a:rPr>
              <a:t>SS1</a:t>
            </a:r>
            <a:endParaRPr lang="en-GB" sz="1600" b="1">
              <a:latin typeface="Century Gothic" panose="020B0502020202020204" pitchFamily="34" charset="0"/>
            </a:endParaRPr>
          </a:p>
        </p:txBody>
      </p:sp>
      <p:pic>
        <p:nvPicPr>
          <p:cNvPr id="7" name="Picture 6" descr="Icon&#10;&#10;Description automatically generated">
            <a:extLst>
              <a:ext uri="{FF2B5EF4-FFF2-40B4-BE49-F238E27FC236}">
                <a16:creationId xmlns:a16="http://schemas.microsoft.com/office/drawing/2014/main" id="{65C7B945-E0DA-442B-A363-328B23B95B61}"/>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091674" y="4496145"/>
            <a:ext cx="811936" cy="938719"/>
          </a:xfrm>
          <a:prstGeom prst="rect">
            <a:avLst/>
          </a:prstGeom>
        </p:spPr>
      </p:pic>
      <p:pic>
        <p:nvPicPr>
          <p:cNvPr id="15" name="Picture 14" descr="A group of wind turbines&#10;&#10;Description automatically generated with low confidence">
            <a:extLst>
              <a:ext uri="{FF2B5EF4-FFF2-40B4-BE49-F238E27FC236}">
                <a16:creationId xmlns:a16="http://schemas.microsoft.com/office/drawing/2014/main" id="{8C19BBC0-DCB1-43EB-B28A-F03A1CEFE8F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302939" y="5151011"/>
            <a:ext cx="1280178" cy="1360055"/>
          </a:xfrm>
          <a:prstGeom prst="ellipse">
            <a:avLst/>
          </a:prstGeom>
        </p:spPr>
      </p:pic>
    </p:spTree>
    <p:custDataLst>
      <p:tags r:id="rId1"/>
    </p:custDataLst>
    <p:extLst>
      <p:ext uri="{BB962C8B-B14F-4D97-AF65-F5344CB8AC3E}">
        <p14:creationId xmlns:p14="http://schemas.microsoft.com/office/powerpoint/2010/main" val="666582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3BF2E0-A4DF-4F28-94FB-B86DA0EE47A6}"/>
              </a:ext>
            </a:extLst>
          </p:cNvPr>
          <p:cNvSpPr>
            <a:spLocks noGrp="1"/>
          </p:cNvSpPr>
          <p:nvPr>
            <p:ph type="title"/>
          </p:nvPr>
        </p:nvSpPr>
        <p:spPr/>
        <p:txBody>
          <a:bodyPr/>
          <a:lstStyle/>
          <a:p>
            <a:r>
              <a:rPr lang="en-US" dirty="0"/>
              <a:t>KNOW 1: Carbon</a:t>
            </a:r>
          </a:p>
        </p:txBody>
      </p:sp>
    </p:spTree>
    <p:extLst>
      <p:ext uri="{BB962C8B-B14F-4D97-AF65-F5344CB8AC3E}">
        <p14:creationId xmlns:p14="http://schemas.microsoft.com/office/powerpoint/2010/main" val="157458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D3EFA79-DE98-4A36-9B8D-50DF1D5B012F}"/>
              </a:ext>
            </a:extLst>
          </p:cNvPr>
          <p:cNvGrpSpPr/>
          <p:nvPr/>
        </p:nvGrpSpPr>
        <p:grpSpPr>
          <a:xfrm>
            <a:off x="-909401" y="473730"/>
            <a:ext cx="3266800" cy="1384467"/>
            <a:chOff x="-1315470" y="167790"/>
            <a:chExt cx="5129855" cy="2311252"/>
          </a:xfrm>
        </p:grpSpPr>
        <p:sp>
          <p:nvSpPr>
            <p:cNvPr id="34" name="Freeform: Shape 33">
              <a:extLst>
                <a:ext uri="{FF2B5EF4-FFF2-40B4-BE49-F238E27FC236}">
                  <a16:creationId xmlns:a16="http://schemas.microsoft.com/office/drawing/2014/main" id="{8B304362-249C-420D-AA44-CBD5A13F3ACF}"/>
                </a:ext>
              </a:extLst>
            </p:cNvPr>
            <p:cNvSpPr/>
            <p:nvPr/>
          </p:nvSpPr>
          <p:spPr>
            <a:xfrm>
              <a:off x="235648" y="1496228"/>
              <a:ext cx="1901903" cy="982814"/>
            </a:xfrm>
            <a:custGeom>
              <a:avLst/>
              <a:gdLst>
                <a:gd name="connsiteX0" fmla="*/ 457855 w 1901903"/>
                <a:gd name="connsiteY0" fmla="*/ 39057 h 982814"/>
                <a:gd name="connsiteX1" fmla="*/ 197973 w 1901903"/>
                <a:gd name="connsiteY1" fmla="*/ 154560 h 982814"/>
                <a:gd name="connsiteX2" fmla="*/ 53594 w 1901903"/>
                <a:gd name="connsiteY2" fmla="*/ 472194 h 982814"/>
                <a:gd name="connsiteX3" fmla="*/ 5468 w 1901903"/>
                <a:gd name="connsiteY3" fmla="*/ 606947 h 982814"/>
                <a:gd name="connsiteX4" fmla="*/ 169097 w 1901903"/>
                <a:gd name="connsiteY4" fmla="*/ 809078 h 982814"/>
                <a:gd name="connsiteX5" fmla="*/ 1102748 w 1901903"/>
                <a:gd name="connsiteY5" fmla="*/ 943832 h 982814"/>
                <a:gd name="connsiteX6" fmla="*/ 1564761 w 1901903"/>
                <a:gd name="connsiteY6" fmla="*/ 982333 h 982814"/>
                <a:gd name="connsiteX7" fmla="*/ 1757266 w 1901903"/>
                <a:gd name="connsiteY7" fmla="*/ 924581 h 982814"/>
                <a:gd name="connsiteX8" fmla="*/ 1853518 w 1901903"/>
                <a:gd name="connsiteY8" fmla="*/ 799453 h 982814"/>
                <a:gd name="connsiteX9" fmla="*/ 1901645 w 1901903"/>
                <a:gd name="connsiteY9" fmla="*/ 558821 h 982814"/>
                <a:gd name="connsiteX10" fmla="*/ 1834268 w 1901903"/>
                <a:gd name="connsiteY10" fmla="*/ 356691 h 982814"/>
                <a:gd name="connsiteX11" fmla="*/ 1776516 w 1901903"/>
                <a:gd name="connsiteY11" fmla="*/ 173811 h 982814"/>
                <a:gd name="connsiteX12" fmla="*/ 1507009 w 1901903"/>
                <a:gd name="connsiteY12" fmla="*/ 67933 h 982814"/>
                <a:gd name="connsiteX13" fmla="*/ 1256752 w 1901903"/>
                <a:gd name="connsiteY13" fmla="*/ 19806 h 982814"/>
                <a:gd name="connsiteX14" fmla="*/ 602234 w 1901903"/>
                <a:gd name="connsiteY14" fmla="*/ 556 h 982814"/>
                <a:gd name="connsiteX15" fmla="*/ 457855 w 1901903"/>
                <a:gd name="connsiteY15" fmla="*/ 39057 h 98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1903" h="982814">
                  <a:moveTo>
                    <a:pt x="457855" y="39057"/>
                  </a:moveTo>
                  <a:cubicBezTo>
                    <a:pt x="390478" y="64724"/>
                    <a:pt x="265350" y="82371"/>
                    <a:pt x="197973" y="154560"/>
                  </a:cubicBezTo>
                  <a:cubicBezTo>
                    <a:pt x="130596" y="226749"/>
                    <a:pt x="85678" y="396796"/>
                    <a:pt x="53594" y="472194"/>
                  </a:cubicBezTo>
                  <a:cubicBezTo>
                    <a:pt x="21510" y="547592"/>
                    <a:pt x="-13783" y="550800"/>
                    <a:pt x="5468" y="606947"/>
                  </a:cubicBezTo>
                  <a:cubicBezTo>
                    <a:pt x="24718" y="663094"/>
                    <a:pt x="-13783" y="752931"/>
                    <a:pt x="169097" y="809078"/>
                  </a:cubicBezTo>
                  <a:cubicBezTo>
                    <a:pt x="351977" y="865225"/>
                    <a:pt x="870137" y="914956"/>
                    <a:pt x="1102748" y="943832"/>
                  </a:cubicBezTo>
                  <a:cubicBezTo>
                    <a:pt x="1335359" y="972708"/>
                    <a:pt x="1455675" y="985541"/>
                    <a:pt x="1564761" y="982333"/>
                  </a:cubicBezTo>
                  <a:cubicBezTo>
                    <a:pt x="1673847" y="979125"/>
                    <a:pt x="1709140" y="955061"/>
                    <a:pt x="1757266" y="924581"/>
                  </a:cubicBezTo>
                  <a:cubicBezTo>
                    <a:pt x="1805392" y="894101"/>
                    <a:pt x="1829455" y="860413"/>
                    <a:pt x="1853518" y="799453"/>
                  </a:cubicBezTo>
                  <a:cubicBezTo>
                    <a:pt x="1877581" y="738493"/>
                    <a:pt x="1904853" y="632615"/>
                    <a:pt x="1901645" y="558821"/>
                  </a:cubicBezTo>
                  <a:cubicBezTo>
                    <a:pt x="1898437" y="485027"/>
                    <a:pt x="1855123" y="420859"/>
                    <a:pt x="1834268" y="356691"/>
                  </a:cubicBezTo>
                  <a:cubicBezTo>
                    <a:pt x="1813413" y="292523"/>
                    <a:pt x="1831059" y="221937"/>
                    <a:pt x="1776516" y="173811"/>
                  </a:cubicBezTo>
                  <a:cubicBezTo>
                    <a:pt x="1721973" y="125685"/>
                    <a:pt x="1593636" y="93600"/>
                    <a:pt x="1507009" y="67933"/>
                  </a:cubicBezTo>
                  <a:cubicBezTo>
                    <a:pt x="1420382" y="42266"/>
                    <a:pt x="1407548" y="31036"/>
                    <a:pt x="1256752" y="19806"/>
                  </a:cubicBezTo>
                  <a:cubicBezTo>
                    <a:pt x="1105956" y="8576"/>
                    <a:pt x="736988" y="-2652"/>
                    <a:pt x="602234" y="556"/>
                  </a:cubicBezTo>
                  <a:cubicBezTo>
                    <a:pt x="467480" y="3764"/>
                    <a:pt x="525232" y="13390"/>
                    <a:pt x="457855" y="3905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descr="A picture containing dress&#10;&#10;Description automatically generated">
              <a:extLst>
                <a:ext uri="{FF2B5EF4-FFF2-40B4-BE49-F238E27FC236}">
                  <a16:creationId xmlns:a16="http://schemas.microsoft.com/office/drawing/2014/main" id="{C52D473D-B7AB-4990-8623-10DD389D2347}"/>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315470" y="167790"/>
              <a:ext cx="5129855" cy="1570830"/>
            </a:xfrm>
            <a:prstGeom prst="rect">
              <a:avLst/>
            </a:prstGeom>
          </p:spPr>
        </p:pic>
      </p:grpSp>
      <p:sp>
        <p:nvSpPr>
          <p:cNvPr id="5" name="TextBox 4">
            <a:extLst>
              <a:ext uri="{FF2B5EF4-FFF2-40B4-BE49-F238E27FC236}">
                <a16:creationId xmlns:a16="http://schemas.microsoft.com/office/drawing/2014/main" id="{AB043077-DD93-4909-BBED-A549F985C40A}"/>
              </a:ext>
            </a:extLst>
          </p:cNvPr>
          <p:cNvSpPr txBox="1"/>
          <p:nvPr/>
        </p:nvSpPr>
        <p:spPr>
          <a:xfrm>
            <a:off x="216194" y="1793659"/>
            <a:ext cx="5753805" cy="646331"/>
          </a:xfrm>
          <a:prstGeom prst="rect">
            <a:avLst/>
          </a:prstGeom>
          <a:noFill/>
        </p:spPr>
        <p:txBody>
          <a:bodyPr wrap="square">
            <a:spAutoFit/>
          </a:bodyPr>
          <a:lstStyle/>
          <a:p>
            <a:r>
              <a:rPr lang="en-US" sz="1200">
                <a:latin typeface="Century Gothic" panose="020B0502020202020204" pitchFamily="34" charset="0"/>
              </a:rPr>
              <a:t>You are a team of ‘carbon consultants’. You want to be chosen by the café to reduce their carbon footprint from 15 tons to 0. To do this, you will make your recommendations and present them to the owner.</a:t>
            </a:r>
          </a:p>
        </p:txBody>
      </p:sp>
      <p:sp>
        <p:nvSpPr>
          <p:cNvPr id="7" name="TextBox 6">
            <a:extLst>
              <a:ext uri="{FF2B5EF4-FFF2-40B4-BE49-F238E27FC236}">
                <a16:creationId xmlns:a16="http://schemas.microsoft.com/office/drawing/2014/main" id="{C43E8576-F610-49BD-9AF7-7596C0816F68}"/>
              </a:ext>
            </a:extLst>
          </p:cNvPr>
          <p:cNvSpPr txBox="1"/>
          <p:nvPr/>
        </p:nvSpPr>
        <p:spPr>
          <a:xfrm>
            <a:off x="238476" y="2936776"/>
            <a:ext cx="3485932" cy="2308324"/>
          </a:xfrm>
          <a:prstGeom prst="rect">
            <a:avLst/>
          </a:prstGeom>
          <a:noFill/>
        </p:spPr>
        <p:txBody>
          <a:bodyPr wrap="square">
            <a:spAutoFit/>
          </a:bodyPr>
          <a:lstStyle/>
          <a:p>
            <a:r>
              <a:rPr lang="en-US" sz="1200" b="1">
                <a:latin typeface="Century Gothic" panose="020B0502020202020204" pitchFamily="34" charset="0"/>
              </a:rPr>
              <a:t>1. How to reduce the footprint</a:t>
            </a:r>
            <a:endParaRPr lang="en-US" sz="1200">
              <a:latin typeface="Century Gothic" panose="020B0502020202020204" pitchFamily="34" charset="0"/>
            </a:endParaRPr>
          </a:p>
          <a:p>
            <a:r>
              <a:rPr lang="en-US" sz="1200">
                <a:latin typeface="Century Gothic" panose="020B0502020202020204" pitchFamily="34" charset="0"/>
              </a:rPr>
              <a:t>There are three problems: transport, electricity and waste. Each has three possible actions.</a:t>
            </a:r>
          </a:p>
          <a:p>
            <a:pPr marL="171450" indent="-171450">
              <a:buFont typeface="Arial" panose="020B0604020202020204" pitchFamily="34" charset="0"/>
              <a:buChar char="•"/>
            </a:pPr>
            <a:r>
              <a:rPr lang="en-US" sz="1200">
                <a:latin typeface="Century Gothic" panose="020B0502020202020204" pitchFamily="34" charset="0"/>
              </a:rPr>
              <a:t>Discuss the choices and choose one action for each problem. </a:t>
            </a:r>
          </a:p>
          <a:p>
            <a:pPr marL="171450" indent="-171450">
              <a:buFont typeface="Arial" panose="020B0604020202020204" pitchFamily="34" charset="0"/>
              <a:buChar char="•"/>
            </a:pPr>
            <a:r>
              <a:rPr lang="en-US" sz="1200">
                <a:latin typeface="Century Gothic" panose="020B0502020202020204" pitchFamily="34" charset="0"/>
              </a:rPr>
              <a:t>Calculate total initial cost and yearly cost.</a:t>
            </a:r>
          </a:p>
          <a:p>
            <a:pPr marL="171450" indent="-171450">
              <a:buFont typeface="Arial" panose="020B0604020202020204" pitchFamily="34" charset="0"/>
              <a:buChar char="•"/>
            </a:pPr>
            <a:r>
              <a:rPr lang="en-US" sz="1200">
                <a:latin typeface="Century Gothic" panose="020B0502020202020204" pitchFamily="34" charset="0"/>
              </a:rPr>
              <a:t>Add up how much CO</a:t>
            </a:r>
            <a:r>
              <a:rPr lang="en-US" sz="1200" baseline="-25000">
                <a:latin typeface="Century Gothic" panose="020B0502020202020204" pitchFamily="34" charset="0"/>
              </a:rPr>
              <a:t>2</a:t>
            </a:r>
            <a:r>
              <a:rPr lang="en-US" sz="1200">
                <a:latin typeface="Century Gothic" panose="020B0502020202020204" pitchFamily="34" charset="0"/>
              </a:rPr>
              <a:t> the actions will save. </a:t>
            </a:r>
          </a:p>
          <a:p>
            <a:pPr marL="171450" indent="-171450">
              <a:buFont typeface="Arial" panose="020B0604020202020204" pitchFamily="34" charset="0"/>
              <a:buChar char="•"/>
            </a:pPr>
            <a:r>
              <a:rPr lang="en-US" sz="1200">
                <a:latin typeface="Century Gothic" panose="020B0502020202020204" pitchFamily="34" charset="0"/>
              </a:rPr>
              <a:t>Do your choices reduce the café’s carbon footprint to 0? If not, you need to change your choices.</a:t>
            </a:r>
          </a:p>
        </p:txBody>
      </p:sp>
      <p:sp>
        <p:nvSpPr>
          <p:cNvPr id="13" name="TextBox 12">
            <a:extLst>
              <a:ext uri="{FF2B5EF4-FFF2-40B4-BE49-F238E27FC236}">
                <a16:creationId xmlns:a16="http://schemas.microsoft.com/office/drawing/2014/main" id="{8D9FD8F7-EA49-4B4A-AF0E-2A27E0EA66FD}"/>
              </a:ext>
            </a:extLst>
          </p:cNvPr>
          <p:cNvSpPr txBox="1"/>
          <p:nvPr/>
        </p:nvSpPr>
        <p:spPr>
          <a:xfrm>
            <a:off x="9085110" y="114112"/>
            <a:ext cx="1184579" cy="338554"/>
          </a:xfrm>
          <a:prstGeom prst="rect">
            <a:avLst/>
          </a:prstGeom>
          <a:noFill/>
        </p:spPr>
        <p:txBody>
          <a:bodyPr wrap="square" rtlCol="0">
            <a:spAutoFit/>
          </a:bodyPr>
          <a:lstStyle/>
          <a:p>
            <a:r>
              <a:rPr lang="en-US" sz="1600" b="1">
                <a:latin typeface="Century Gothic" panose="020B0502020202020204" pitchFamily="34" charset="0"/>
              </a:rPr>
              <a:t>SS2</a:t>
            </a:r>
            <a:endParaRPr lang="en-GB" sz="1600" b="1">
              <a:latin typeface="Century Gothic" panose="020B0502020202020204" pitchFamily="34" charset="0"/>
            </a:endParaRPr>
          </a:p>
        </p:txBody>
      </p:sp>
      <p:sp>
        <p:nvSpPr>
          <p:cNvPr id="14" name="TextBox 13">
            <a:extLst>
              <a:ext uri="{FF2B5EF4-FFF2-40B4-BE49-F238E27FC236}">
                <a16:creationId xmlns:a16="http://schemas.microsoft.com/office/drawing/2014/main" id="{576C7AE7-3E88-4FEA-999B-A3C06ACD5A46}"/>
              </a:ext>
            </a:extLst>
          </p:cNvPr>
          <p:cNvSpPr txBox="1"/>
          <p:nvPr/>
        </p:nvSpPr>
        <p:spPr>
          <a:xfrm>
            <a:off x="263069" y="76603"/>
            <a:ext cx="7915820" cy="461665"/>
          </a:xfrm>
          <a:prstGeom prst="rect">
            <a:avLst/>
          </a:prstGeom>
          <a:noFill/>
        </p:spPr>
        <p:txBody>
          <a:bodyPr wrap="square" rtlCol="0">
            <a:spAutoFit/>
          </a:bodyPr>
          <a:lstStyle/>
          <a:p>
            <a:r>
              <a:rPr lang="en-GB" sz="2400" b="1"/>
              <a:t>Help Coffee Club become carbon neutral</a:t>
            </a:r>
          </a:p>
        </p:txBody>
      </p:sp>
      <p:sp>
        <p:nvSpPr>
          <p:cNvPr id="16" name="TextBox 15">
            <a:extLst>
              <a:ext uri="{FF2B5EF4-FFF2-40B4-BE49-F238E27FC236}">
                <a16:creationId xmlns:a16="http://schemas.microsoft.com/office/drawing/2014/main" id="{7B979F94-78CC-4AE2-80B0-639F2C7CA873}"/>
              </a:ext>
            </a:extLst>
          </p:cNvPr>
          <p:cNvSpPr txBox="1"/>
          <p:nvPr/>
        </p:nvSpPr>
        <p:spPr>
          <a:xfrm>
            <a:off x="6352237" y="651530"/>
            <a:ext cx="3372669" cy="461665"/>
          </a:xfrm>
          <a:prstGeom prst="rect">
            <a:avLst/>
          </a:prstGeom>
          <a:noFill/>
        </p:spPr>
        <p:txBody>
          <a:bodyPr wrap="square">
            <a:spAutoFit/>
          </a:bodyPr>
          <a:lstStyle/>
          <a:p>
            <a:r>
              <a:rPr lang="en-US" sz="1200" b="1">
                <a:latin typeface="Century Gothic" panose="020B0502020202020204" pitchFamily="34" charset="0"/>
              </a:rPr>
              <a:t>3. Write your recommendations</a:t>
            </a:r>
          </a:p>
          <a:p>
            <a:r>
              <a:rPr lang="en-US" sz="1200">
                <a:latin typeface="Century Gothic" panose="020B0502020202020204" pitchFamily="34" charset="0"/>
              </a:rPr>
              <a:t>Here's what to include.</a:t>
            </a:r>
          </a:p>
        </p:txBody>
      </p:sp>
      <p:sp>
        <p:nvSpPr>
          <p:cNvPr id="18" name="TextBox 17">
            <a:extLst>
              <a:ext uri="{FF2B5EF4-FFF2-40B4-BE49-F238E27FC236}">
                <a16:creationId xmlns:a16="http://schemas.microsoft.com/office/drawing/2014/main" id="{72AA2566-BC4B-4311-A700-07A71DA03903}"/>
              </a:ext>
            </a:extLst>
          </p:cNvPr>
          <p:cNvSpPr txBox="1"/>
          <p:nvPr/>
        </p:nvSpPr>
        <p:spPr>
          <a:xfrm>
            <a:off x="6328797" y="1230048"/>
            <a:ext cx="3413565" cy="5324535"/>
          </a:xfrm>
          <a:prstGeom prst="rect">
            <a:avLst/>
          </a:prstGeom>
          <a:noFill/>
        </p:spPr>
        <p:txBody>
          <a:bodyPr wrap="square" lIns="91440" tIns="45720" rIns="91440" bIns="45720" anchor="t">
            <a:spAutoFit/>
          </a:bodyPr>
          <a:lstStyle/>
          <a:p>
            <a:r>
              <a:rPr lang="en-US" sz="1200" b="1">
                <a:latin typeface="Century Gothic" panose="020B0502020202020204" pitchFamily="34" charset="0"/>
              </a:rPr>
              <a:t>Introduction</a:t>
            </a:r>
            <a:endParaRPr lang="en-US" sz="1600" b="1">
              <a:latin typeface="Century Gothic" panose="020B0502020202020204" pitchFamily="34" charset="0"/>
            </a:endParaRPr>
          </a:p>
          <a:p>
            <a:pPr marL="171450" indent="-171450">
              <a:buFont typeface="Arial" panose="020B0604020202020204" pitchFamily="34" charset="0"/>
              <a:buChar char="•"/>
            </a:pPr>
            <a:r>
              <a:rPr lang="en-US" sz="1200">
                <a:latin typeface="Century Gothic"/>
              </a:rPr>
              <a:t>What a carbon footprint is.</a:t>
            </a:r>
          </a:p>
          <a:p>
            <a:pPr marL="171450" indent="-171450">
              <a:buFont typeface="Arial" panose="020B0604020202020204" pitchFamily="34" charset="0"/>
              <a:buChar char="•"/>
            </a:pPr>
            <a:r>
              <a:rPr lang="en-US" sz="1200">
                <a:latin typeface="Century Gothic"/>
              </a:rPr>
              <a:t>The café’s current carbon footprint.</a:t>
            </a:r>
          </a:p>
          <a:p>
            <a:pPr marL="171450" indent="-171450">
              <a:buFont typeface="Arial" panose="020B0604020202020204" pitchFamily="34" charset="0"/>
              <a:buChar char="•"/>
            </a:pPr>
            <a:r>
              <a:rPr lang="en-US" sz="1200">
                <a:latin typeface="Century Gothic"/>
              </a:rPr>
              <a:t>What carbon neutral means.</a:t>
            </a:r>
          </a:p>
          <a:p>
            <a:pPr marL="171450" indent="-171450">
              <a:buFont typeface="Arial" panose="020B0604020202020204" pitchFamily="34" charset="0"/>
              <a:buChar char="•"/>
            </a:pPr>
            <a:r>
              <a:rPr lang="en-US" sz="1200">
                <a:latin typeface="Century Gothic"/>
              </a:rPr>
              <a:t>Why it is important to be carbon neutral.</a:t>
            </a:r>
          </a:p>
          <a:p>
            <a:endParaRPr lang="en-US" sz="1200" b="1">
              <a:latin typeface="Century Gothic" panose="020B0502020202020204" pitchFamily="34" charset="0"/>
            </a:endParaRPr>
          </a:p>
          <a:p>
            <a:endParaRPr lang="en-US" sz="1200" b="1">
              <a:latin typeface="Century Gothic" panose="020B0502020202020204" pitchFamily="34" charset="0"/>
            </a:endParaRPr>
          </a:p>
          <a:p>
            <a:r>
              <a:rPr lang="en-US" sz="1400" b="1">
                <a:latin typeface="Century Gothic" panose="020B0502020202020204" pitchFamily="34" charset="0"/>
              </a:rPr>
              <a:t>Middle</a:t>
            </a:r>
          </a:p>
          <a:p>
            <a:r>
              <a:rPr lang="en-US" sz="1200" b="1">
                <a:latin typeface="Century Gothic" panose="020B0502020202020204" pitchFamily="34" charset="0"/>
              </a:rPr>
              <a:t>Actions</a:t>
            </a:r>
            <a:endParaRPr lang="en-US" sz="1200">
              <a:latin typeface="Century Gothic" panose="020B0502020202020204" pitchFamily="34" charset="0"/>
            </a:endParaRPr>
          </a:p>
          <a:p>
            <a:pPr marL="171450" indent="-171450">
              <a:buFont typeface="Arial" panose="020B0604020202020204" pitchFamily="34" charset="0"/>
              <a:buChar char="•"/>
            </a:pPr>
            <a:r>
              <a:rPr lang="en-US" sz="1200">
                <a:latin typeface="Century Gothic"/>
              </a:rPr>
              <a:t>What actions you think the café should take.</a:t>
            </a:r>
            <a:endParaRPr lang="en-US" sz="1200">
              <a:latin typeface="Century Gothic" panose="020B0502020202020204" pitchFamily="34" charset="0"/>
            </a:endParaRPr>
          </a:p>
          <a:p>
            <a:pPr marL="171450" indent="-171450">
              <a:buFont typeface="Arial" panose="020B0604020202020204" pitchFamily="34" charset="0"/>
              <a:buChar char="•"/>
            </a:pPr>
            <a:r>
              <a:rPr lang="en-US" sz="1200">
                <a:latin typeface="Century Gothic" panose="020B0502020202020204" pitchFamily="34" charset="0"/>
              </a:rPr>
              <a:t>The total initial and yearly costs.</a:t>
            </a:r>
          </a:p>
          <a:p>
            <a:pPr marL="171450" indent="-171450">
              <a:buFont typeface="Arial" panose="020B0604020202020204" pitchFamily="34" charset="0"/>
              <a:buChar char="•"/>
            </a:pPr>
            <a:r>
              <a:rPr lang="en-US" sz="1200">
                <a:latin typeface="Century Gothic" panose="020B0502020202020204" pitchFamily="34" charset="0"/>
              </a:rPr>
              <a:t>Persuasive reasons to choose these actions (economic, social and environmental).</a:t>
            </a:r>
          </a:p>
          <a:p>
            <a:endParaRPr lang="en-US" sz="1200" b="1">
              <a:latin typeface="Century Gothic" panose="020B0502020202020204" pitchFamily="34" charset="0"/>
            </a:endParaRPr>
          </a:p>
          <a:p>
            <a:r>
              <a:rPr lang="en-US" sz="1200" b="1">
                <a:latin typeface="Century Gothic" panose="020B0502020202020204" pitchFamily="34" charset="0"/>
              </a:rPr>
              <a:t>Offsetting</a:t>
            </a:r>
            <a:endParaRPr lang="en-US" sz="1200">
              <a:latin typeface="Century Gothic" panose="020B0502020202020204" pitchFamily="34" charset="0"/>
            </a:endParaRPr>
          </a:p>
          <a:p>
            <a:pPr marL="171450" indent="-171450">
              <a:buFont typeface="Arial" panose="020B0604020202020204" pitchFamily="34" charset="0"/>
              <a:buChar char="•"/>
            </a:pPr>
            <a:r>
              <a:rPr lang="en-US" sz="1200">
                <a:latin typeface="Century Gothic" panose="020B0502020202020204" pitchFamily="34" charset="0"/>
              </a:rPr>
              <a:t>What carbon offsetting is.</a:t>
            </a:r>
          </a:p>
          <a:p>
            <a:pPr marL="171450" indent="-171450">
              <a:buFont typeface="Arial" panose="020B0604020202020204" pitchFamily="34" charset="0"/>
              <a:buChar char="•"/>
            </a:pPr>
            <a:r>
              <a:rPr lang="en-US" sz="1200">
                <a:latin typeface="Century Gothic" panose="020B0502020202020204" pitchFamily="34" charset="0"/>
              </a:rPr>
              <a:t>What offsetting the café  should use.</a:t>
            </a:r>
          </a:p>
          <a:p>
            <a:pPr marL="171450" indent="-171450">
              <a:buFont typeface="Arial" panose="020B0604020202020204" pitchFamily="34" charset="0"/>
              <a:buChar char="•"/>
            </a:pPr>
            <a:r>
              <a:rPr lang="en-US" sz="1200">
                <a:latin typeface="Century Gothic" panose="020B0502020202020204" pitchFamily="34" charset="0"/>
              </a:rPr>
              <a:t>The yearly cost.</a:t>
            </a:r>
          </a:p>
          <a:p>
            <a:pPr marL="171450" indent="-171450">
              <a:buFont typeface="Arial" panose="020B0604020202020204" pitchFamily="34" charset="0"/>
              <a:buChar char="•"/>
            </a:pPr>
            <a:r>
              <a:rPr lang="en-US" sz="1200">
                <a:latin typeface="Century Gothic" panose="020B0502020202020204" pitchFamily="34" charset="0"/>
              </a:rPr>
              <a:t>Persuasive reasons to choose this offsetting (economic, social and environmental).</a:t>
            </a:r>
          </a:p>
          <a:p>
            <a:pPr marL="171450" indent="-171450">
              <a:buFont typeface="Arial" panose="020B0604020202020204" pitchFamily="34" charset="0"/>
              <a:buChar char="•"/>
            </a:pPr>
            <a:endParaRPr lang="en-US" sz="1200">
              <a:latin typeface="Century Gothic" panose="020B0502020202020204" pitchFamily="34" charset="0"/>
            </a:endParaRPr>
          </a:p>
          <a:p>
            <a:endParaRPr lang="en-US" sz="1200" b="1">
              <a:latin typeface="Century Gothic" panose="020B0502020202020204" pitchFamily="34" charset="0"/>
            </a:endParaRPr>
          </a:p>
          <a:p>
            <a:r>
              <a:rPr lang="en-US" sz="1400" b="1">
                <a:latin typeface="Century Gothic" panose="020B0502020202020204" pitchFamily="34" charset="0"/>
              </a:rPr>
              <a:t>Conclusion</a:t>
            </a:r>
          </a:p>
          <a:p>
            <a:pPr marL="171450" indent="-171450">
              <a:buFont typeface="Arial" panose="020B0604020202020204" pitchFamily="34" charset="0"/>
              <a:buChar char="•"/>
            </a:pPr>
            <a:r>
              <a:rPr lang="en-US" sz="1200">
                <a:latin typeface="Century Gothic" panose="020B0502020202020204" pitchFamily="34" charset="0"/>
              </a:rPr>
              <a:t>Why this is the best plan for the café.</a:t>
            </a:r>
          </a:p>
          <a:p>
            <a:pPr marL="171450" indent="-171450">
              <a:buFont typeface="Arial" panose="020B0604020202020204" pitchFamily="34" charset="0"/>
              <a:buChar char="•"/>
            </a:pPr>
            <a:r>
              <a:rPr lang="en-US" sz="1200">
                <a:latin typeface="Century Gothic"/>
              </a:rPr>
              <a:t>Why the owner should hire your team.</a:t>
            </a:r>
          </a:p>
        </p:txBody>
      </p:sp>
      <p:cxnSp>
        <p:nvCxnSpPr>
          <p:cNvPr id="24" name="Straight Connector 23">
            <a:extLst>
              <a:ext uri="{FF2B5EF4-FFF2-40B4-BE49-F238E27FC236}">
                <a16:creationId xmlns:a16="http://schemas.microsoft.com/office/drawing/2014/main" id="{9EEB6561-A674-405F-BEE2-C7175B9E2F7C}"/>
              </a:ext>
            </a:extLst>
          </p:cNvPr>
          <p:cNvCxnSpPr>
            <a:cxnSpLocks/>
          </p:cNvCxnSpPr>
          <p:nvPr/>
        </p:nvCxnSpPr>
        <p:spPr>
          <a:xfrm>
            <a:off x="6287607" y="83295"/>
            <a:ext cx="0" cy="6518472"/>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429F86D-6A47-40F2-8C73-5A9F2B9A0734}"/>
              </a:ext>
            </a:extLst>
          </p:cNvPr>
          <p:cNvSpPr/>
          <p:nvPr/>
        </p:nvSpPr>
        <p:spPr>
          <a:xfrm>
            <a:off x="228600" y="83295"/>
            <a:ext cx="9448800" cy="6518472"/>
          </a:xfrm>
          <a:prstGeom prst="rect">
            <a:avLst/>
          </a:prstGeom>
          <a:noFill/>
          <a:ln w="19050">
            <a:solidFill>
              <a:srgbClr val="4B6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pic>
        <p:nvPicPr>
          <p:cNvPr id="25" name="Picture 24">
            <a:extLst>
              <a:ext uri="{FF2B5EF4-FFF2-40B4-BE49-F238E27FC236}">
                <a16:creationId xmlns:a16="http://schemas.microsoft.com/office/drawing/2014/main" id="{8ACE1E91-A6EE-4961-AC27-3FF69BA7A87D}"/>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352881" y="6630322"/>
            <a:ext cx="1324518" cy="174220"/>
          </a:xfrm>
          <a:prstGeom prst="rect">
            <a:avLst/>
          </a:prstGeom>
        </p:spPr>
      </p:pic>
      <p:sp>
        <p:nvSpPr>
          <p:cNvPr id="26" name="TextBox 25">
            <a:extLst>
              <a:ext uri="{FF2B5EF4-FFF2-40B4-BE49-F238E27FC236}">
                <a16:creationId xmlns:a16="http://schemas.microsoft.com/office/drawing/2014/main" id="{9E6E7A2B-C313-4114-912C-CA1887D939D7}"/>
              </a:ext>
            </a:extLst>
          </p:cNvPr>
          <p:cNvSpPr txBox="1"/>
          <p:nvPr/>
        </p:nvSpPr>
        <p:spPr>
          <a:xfrm>
            <a:off x="263069" y="5641035"/>
            <a:ext cx="2933406" cy="830997"/>
          </a:xfrm>
          <a:prstGeom prst="rect">
            <a:avLst/>
          </a:prstGeom>
          <a:noFill/>
        </p:spPr>
        <p:txBody>
          <a:bodyPr wrap="square">
            <a:spAutoFit/>
          </a:bodyPr>
          <a:lstStyle/>
          <a:p>
            <a:r>
              <a:rPr lang="en-US" sz="1200" b="1">
                <a:latin typeface="Century Gothic" panose="020B0502020202020204" pitchFamily="34" charset="0"/>
              </a:rPr>
              <a:t>2. How to offset the footprint</a:t>
            </a:r>
            <a:endParaRPr lang="en-US" sz="1200">
              <a:latin typeface="Century Gothic" panose="020B0502020202020204" pitchFamily="34" charset="0"/>
            </a:endParaRPr>
          </a:p>
          <a:p>
            <a:pPr marL="171450" indent="-171450">
              <a:buFont typeface="Arial" panose="020B0604020202020204" pitchFamily="34" charset="0"/>
              <a:buChar char="•"/>
            </a:pPr>
            <a:r>
              <a:rPr lang="en-US" sz="1200">
                <a:latin typeface="Century Gothic" panose="020B0502020202020204" pitchFamily="34" charset="0"/>
              </a:rPr>
              <a:t>Choose which carbon offsetting to use to get to carbon neutral.</a:t>
            </a:r>
          </a:p>
          <a:p>
            <a:pPr marL="171450" indent="-171450">
              <a:buFont typeface="Arial" panose="020B0604020202020204" pitchFamily="34" charset="0"/>
              <a:buChar char="•"/>
            </a:pPr>
            <a:r>
              <a:rPr lang="en-US" sz="1200">
                <a:latin typeface="Century Gothic" panose="020B0502020202020204" pitchFamily="34" charset="0"/>
              </a:rPr>
              <a:t>Calculate the cost per year.</a:t>
            </a:r>
          </a:p>
        </p:txBody>
      </p:sp>
      <p:sp>
        <p:nvSpPr>
          <p:cNvPr id="32" name="TextBox 31">
            <a:extLst>
              <a:ext uri="{FF2B5EF4-FFF2-40B4-BE49-F238E27FC236}">
                <a16:creationId xmlns:a16="http://schemas.microsoft.com/office/drawing/2014/main" id="{03126C3A-A992-4AE7-B606-F5C5AA8148D7}"/>
              </a:ext>
            </a:extLst>
          </p:cNvPr>
          <p:cNvSpPr txBox="1"/>
          <p:nvPr/>
        </p:nvSpPr>
        <p:spPr>
          <a:xfrm>
            <a:off x="1337062" y="815560"/>
            <a:ext cx="4661134" cy="830997"/>
          </a:xfrm>
          <a:prstGeom prst="rect">
            <a:avLst/>
          </a:prstGeom>
          <a:noFill/>
        </p:spPr>
        <p:txBody>
          <a:bodyPr wrap="square">
            <a:spAutoFit/>
          </a:bodyPr>
          <a:lstStyle/>
          <a:p>
            <a:r>
              <a:rPr lang="en-US" sz="1200">
                <a:latin typeface="Tahoma" panose="020B0604030504040204" pitchFamily="34" charset="0"/>
                <a:ea typeface="Tahoma" panose="020B0604030504040204" pitchFamily="34" charset="0"/>
                <a:cs typeface="Tahoma" panose="020B0604030504040204" pitchFamily="34" charset="0"/>
              </a:rPr>
              <a:t>“We really care abut the planet and want to be carbon neutral, but we don’t want to spend too much money. So, we are hiring carbon consultants to recommend what to do.”</a:t>
            </a:r>
          </a:p>
          <a:p>
            <a:endParaRPr lang="en-US" sz="1200">
              <a:latin typeface="Tahoma" panose="020B0604030504040204" pitchFamily="34" charset="0"/>
              <a:ea typeface="Tahoma" panose="020B0604030504040204" pitchFamily="34" charset="0"/>
              <a:cs typeface="Tahoma" panose="020B0604030504040204" pitchFamily="34" charset="0"/>
            </a:endParaRPr>
          </a:p>
        </p:txBody>
      </p:sp>
      <p:sp>
        <p:nvSpPr>
          <p:cNvPr id="36" name="TextBox 35">
            <a:extLst>
              <a:ext uri="{FF2B5EF4-FFF2-40B4-BE49-F238E27FC236}">
                <a16:creationId xmlns:a16="http://schemas.microsoft.com/office/drawing/2014/main" id="{078FFB4C-6D0B-4937-9B78-B814C3523D67}"/>
              </a:ext>
            </a:extLst>
          </p:cNvPr>
          <p:cNvSpPr txBox="1"/>
          <p:nvPr/>
        </p:nvSpPr>
        <p:spPr>
          <a:xfrm>
            <a:off x="228600" y="2616492"/>
            <a:ext cx="5710136" cy="307777"/>
          </a:xfrm>
          <a:prstGeom prst="rect">
            <a:avLst/>
          </a:prstGeom>
          <a:noFill/>
        </p:spPr>
        <p:txBody>
          <a:bodyPr wrap="square">
            <a:spAutoFit/>
          </a:bodyPr>
          <a:lstStyle/>
          <a:p>
            <a:r>
              <a:rPr lang="en-US" sz="1400" b="1">
                <a:latin typeface="Century Gothic" panose="020B0502020202020204" pitchFamily="34" charset="0"/>
              </a:rPr>
              <a:t>Here is what to do:                                          Resources to use:</a:t>
            </a:r>
          </a:p>
        </p:txBody>
      </p:sp>
      <p:sp>
        <p:nvSpPr>
          <p:cNvPr id="38" name="TextBox 37">
            <a:extLst>
              <a:ext uri="{FF2B5EF4-FFF2-40B4-BE49-F238E27FC236}">
                <a16:creationId xmlns:a16="http://schemas.microsoft.com/office/drawing/2014/main" id="{BA74395D-4BD6-4D0B-A506-8C3318E1FFC7}"/>
              </a:ext>
            </a:extLst>
          </p:cNvPr>
          <p:cNvSpPr txBox="1"/>
          <p:nvPr/>
        </p:nvSpPr>
        <p:spPr>
          <a:xfrm>
            <a:off x="3928270" y="2881591"/>
            <a:ext cx="2441864" cy="646331"/>
          </a:xfrm>
          <a:prstGeom prst="rect">
            <a:avLst/>
          </a:prstGeom>
          <a:noFill/>
        </p:spPr>
        <p:txBody>
          <a:bodyPr wrap="square">
            <a:spAutoFit/>
          </a:bodyPr>
          <a:lstStyle/>
          <a:p>
            <a:endParaRPr lang="en-US" sz="1200">
              <a:latin typeface="Century Gothic" panose="020B0502020202020204" pitchFamily="34" charset="0"/>
            </a:endParaRPr>
          </a:p>
          <a:p>
            <a:r>
              <a:rPr lang="en-US" sz="1200">
                <a:latin typeface="Century Gothic" panose="020B0502020202020204" pitchFamily="34" charset="0"/>
              </a:rPr>
              <a:t>SS4-6 from the ‘Choose actions’ activity</a:t>
            </a:r>
          </a:p>
        </p:txBody>
      </p:sp>
      <p:pic>
        <p:nvPicPr>
          <p:cNvPr id="39" name="Picture 38">
            <a:extLst>
              <a:ext uri="{FF2B5EF4-FFF2-40B4-BE49-F238E27FC236}">
                <a16:creationId xmlns:a16="http://schemas.microsoft.com/office/drawing/2014/main" id="{123217BB-4B84-4C76-A20B-42015ADBF22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42695" y="3597428"/>
            <a:ext cx="553473" cy="805480"/>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0464F4B9-691D-4664-A78C-C991A13352E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38508" y="3595559"/>
            <a:ext cx="564575" cy="816426"/>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7A7B2B72-B159-4E97-A30F-5E246F5213B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45423" y="3591955"/>
            <a:ext cx="569350" cy="816426"/>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6BC59517-961A-44DB-B673-F0E8C3E7DCEC}"/>
              </a:ext>
            </a:extLst>
          </p:cNvPr>
          <p:cNvSpPr txBox="1"/>
          <p:nvPr/>
        </p:nvSpPr>
        <p:spPr>
          <a:xfrm>
            <a:off x="244815" y="1373120"/>
            <a:ext cx="1092247" cy="430887"/>
          </a:xfrm>
          <a:prstGeom prst="rect">
            <a:avLst/>
          </a:prstGeom>
          <a:noFill/>
        </p:spPr>
        <p:txBody>
          <a:bodyPr wrap="square" rtlCol="0">
            <a:spAutoFit/>
          </a:bodyPr>
          <a:lstStyle/>
          <a:p>
            <a:r>
              <a:rPr lang="en-GB" sz="1050">
                <a:latin typeface="Century Gothic" panose="020B0502020202020204" pitchFamily="34" charset="0"/>
              </a:rPr>
              <a:t>Rose – the café owner</a:t>
            </a:r>
          </a:p>
        </p:txBody>
      </p:sp>
      <p:pic>
        <p:nvPicPr>
          <p:cNvPr id="10" name="Picture 9">
            <a:extLst>
              <a:ext uri="{FF2B5EF4-FFF2-40B4-BE49-F238E27FC236}">
                <a16:creationId xmlns:a16="http://schemas.microsoft.com/office/drawing/2014/main" id="{52AA2350-B9C5-4C34-B512-E248DDCFD2B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149202" y="5705813"/>
            <a:ext cx="882216" cy="632176"/>
          </a:xfrm>
          <a:prstGeom prst="rect">
            <a:avLst/>
          </a:prstGeom>
        </p:spPr>
      </p:pic>
      <p:sp>
        <p:nvSpPr>
          <p:cNvPr id="31" name="TextBox 30">
            <a:extLst>
              <a:ext uri="{FF2B5EF4-FFF2-40B4-BE49-F238E27FC236}">
                <a16:creationId xmlns:a16="http://schemas.microsoft.com/office/drawing/2014/main" id="{DE32E57C-4BA1-40D1-9AD7-86C78E444765}"/>
              </a:ext>
            </a:extLst>
          </p:cNvPr>
          <p:cNvSpPr txBox="1"/>
          <p:nvPr/>
        </p:nvSpPr>
        <p:spPr>
          <a:xfrm>
            <a:off x="3913361" y="5689202"/>
            <a:ext cx="1235841" cy="461665"/>
          </a:xfrm>
          <a:prstGeom prst="rect">
            <a:avLst/>
          </a:prstGeom>
          <a:noFill/>
        </p:spPr>
        <p:txBody>
          <a:bodyPr wrap="square">
            <a:spAutoFit/>
          </a:bodyPr>
          <a:lstStyle/>
          <a:p>
            <a:r>
              <a:rPr lang="en-US" sz="1200">
                <a:latin typeface="Century Gothic" panose="020B0502020202020204" pitchFamily="34" charset="0"/>
              </a:rPr>
              <a:t>SS1: Offset your footprint</a:t>
            </a:r>
          </a:p>
        </p:txBody>
      </p:sp>
      <p:cxnSp>
        <p:nvCxnSpPr>
          <p:cNvPr id="21" name="Straight Connector 20">
            <a:extLst>
              <a:ext uri="{FF2B5EF4-FFF2-40B4-BE49-F238E27FC236}">
                <a16:creationId xmlns:a16="http://schemas.microsoft.com/office/drawing/2014/main" id="{9E5C26DA-1A54-4BBD-8E8A-C785F26A818B}"/>
              </a:ext>
            </a:extLst>
          </p:cNvPr>
          <p:cNvCxnSpPr>
            <a:cxnSpLocks/>
          </p:cNvCxnSpPr>
          <p:nvPr/>
        </p:nvCxnSpPr>
        <p:spPr>
          <a:xfrm>
            <a:off x="229240" y="5467791"/>
            <a:ext cx="60583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FB587DF-E4CF-4757-9AFA-DDBD25A2D5C1}"/>
              </a:ext>
            </a:extLst>
          </p:cNvPr>
          <p:cNvCxnSpPr>
            <a:cxnSpLocks/>
          </p:cNvCxnSpPr>
          <p:nvPr/>
        </p:nvCxnSpPr>
        <p:spPr>
          <a:xfrm>
            <a:off x="216194" y="2532544"/>
            <a:ext cx="6071413"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C75C644-1B8A-4D4C-B9DF-846E5769167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456381" y="4546746"/>
            <a:ext cx="587918" cy="816425"/>
          </a:xfrm>
          <a:prstGeom prst="rect">
            <a:avLst/>
          </a:prstGeom>
        </p:spPr>
      </p:pic>
      <p:sp>
        <p:nvSpPr>
          <p:cNvPr id="33" name="TextBox 32">
            <a:extLst>
              <a:ext uri="{FF2B5EF4-FFF2-40B4-BE49-F238E27FC236}">
                <a16:creationId xmlns:a16="http://schemas.microsoft.com/office/drawing/2014/main" id="{AB40CC0C-380F-46F8-9A7D-6246EF8600DE}"/>
              </a:ext>
            </a:extLst>
          </p:cNvPr>
          <p:cNvSpPr txBox="1"/>
          <p:nvPr/>
        </p:nvSpPr>
        <p:spPr>
          <a:xfrm>
            <a:off x="4027491" y="4504985"/>
            <a:ext cx="1428889" cy="478519"/>
          </a:xfrm>
          <a:prstGeom prst="rect">
            <a:avLst/>
          </a:prstGeom>
          <a:noFill/>
        </p:spPr>
        <p:txBody>
          <a:bodyPr wrap="square">
            <a:spAutoFit/>
          </a:bodyPr>
          <a:lstStyle/>
          <a:p>
            <a:r>
              <a:rPr lang="en-US" sz="1200">
                <a:latin typeface="Century Gothic" panose="020B0502020202020204" pitchFamily="34" charset="0"/>
              </a:rPr>
              <a:t>SS2: Action costs and savings</a:t>
            </a:r>
          </a:p>
        </p:txBody>
      </p:sp>
    </p:spTree>
    <p:extLst>
      <p:ext uri="{BB962C8B-B14F-4D97-AF65-F5344CB8AC3E}">
        <p14:creationId xmlns:p14="http://schemas.microsoft.com/office/powerpoint/2010/main" val="1482201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302D53A8-D476-4911-9D8E-ED559B99A4B8}"/>
              </a:ext>
            </a:extLst>
          </p:cNvPr>
          <p:cNvGrpSpPr/>
          <p:nvPr/>
        </p:nvGrpSpPr>
        <p:grpSpPr>
          <a:xfrm>
            <a:off x="2435825" y="5123950"/>
            <a:ext cx="998353" cy="712291"/>
            <a:chOff x="5139641" y="1524358"/>
            <a:chExt cx="1808363" cy="1362364"/>
          </a:xfrm>
        </p:grpSpPr>
        <p:pic>
          <p:nvPicPr>
            <p:cNvPr id="73" name="Picture 72" descr="Chart, funnel chart&#10;&#10;Description automatically generated">
              <a:extLst>
                <a:ext uri="{FF2B5EF4-FFF2-40B4-BE49-F238E27FC236}">
                  <a16:creationId xmlns:a16="http://schemas.microsoft.com/office/drawing/2014/main" id="{13B865AE-5330-4DEB-AB83-31B40A2F330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62641" y="1524358"/>
              <a:ext cx="1362364" cy="1362364"/>
            </a:xfrm>
            <a:prstGeom prst="rect">
              <a:avLst/>
            </a:prstGeom>
          </p:spPr>
        </p:pic>
        <p:sp>
          <p:nvSpPr>
            <p:cNvPr id="74" name="TextBox 73">
              <a:extLst>
                <a:ext uri="{FF2B5EF4-FFF2-40B4-BE49-F238E27FC236}">
                  <a16:creationId xmlns:a16="http://schemas.microsoft.com/office/drawing/2014/main" id="{9D0A0680-7A21-49A1-A873-CE000F25A83C}"/>
                </a:ext>
              </a:extLst>
            </p:cNvPr>
            <p:cNvSpPr txBox="1"/>
            <p:nvPr/>
          </p:nvSpPr>
          <p:spPr>
            <a:xfrm>
              <a:off x="5139641" y="2034376"/>
              <a:ext cx="1808363" cy="470935"/>
            </a:xfrm>
            <a:prstGeom prst="rect">
              <a:avLst/>
            </a:prstGeom>
            <a:noFill/>
          </p:spPr>
          <p:txBody>
            <a:bodyPr wrap="square" rtlCol="0">
              <a:spAutoFit/>
            </a:bodyPr>
            <a:lstStyle/>
            <a:p>
              <a:pPr algn="ctr"/>
              <a:r>
                <a:rPr lang="en-GB" sz="500" b="1">
                  <a:solidFill>
                    <a:srgbClr val="574E48"/>
                  </a:solidFill>
                </a:rPr>
                <a:t>COFFEE</a:t>
              </a:r>
            </a:p>
            <a:p>
              <a:pPr algn="ctr"/>
              <a:r>
                <a:rPr lang="en-GB" sz="500" b="1">
                  <a:solidFill>
                    <a:srgbClr val="574E48"/>
                  </a:solidFill>
                </a:rPr>
                <a:t>CLUB</a:t>
              </a:r>
            </a:p>
          </p:txBody>
        </p:sp>
      </p:grpSp>
      <p:pic>
        <p:nvPicPr>
          <p:cNvPr id="69" name="Picture 68" descr="Diagram&#10;&#10;Description automatically generated">
            <a:extLst>
              <a:ext uri="{FF2B5EF4-FFF2-40B4-BE49-F238E27FC236}">
                <a16:creationId xmlns:a16="http://schemas.microsoft.com/office/drawing/2014/main" id="{082FD4A3-7487-4533-97D4-64FB4331869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23021" y="3219889"/>
            <a:ext cx="698647" cy="699480"/>
          </a:xfrm>
          <a:prstGeom prst="rect">
            <a:avLst/>
          </a:prstGeom>
        </p:spPr>
      </p:pic>
      <p:pic>
        <p:nvPicPr>
          <p:cNvPr id="70" name="Picture 69" descr="A picture containing solar cell, outdoor object&#10;&#10;Description automatically generated">
            <a:extLst>
              <a:ext uri="{FF2B5EF4-FFF2-40B4-BE49-F238E27FC236}">
                <a16:creationId xmlns:a16="http://schemas.microsoft.com/office/drawing/2014/main" id="{F7EBBF49-434E-4E29-B0CB-C401482AAFA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63566" y="3348008"/>
            <a:ext cx="745986" cy="559490"/>
          </a:xfrm>
          <a:prstGeom prst="rect">
            <a:avLst/>
          </a:prstGeom>
        </p:spPr>
      </p:pic>
      <p:pic>
        <p:nvPicPr>
          <p:cNvPr id="63" name="Picture 62" descr="Arrow&#10;&#10;Description automatically generated">
            <a:extLst>
              <a:ext uri="{FF2B5EF4-FFF2-40B4-BE49-F238E27FC236}">
                <a16:creationId xmlns:a16="http://schemas.microsoft.com/office/drawing/2014/main" id="{5D385327-AF66-48BC-9A1E-3D8DB7574A8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729927" y="1363676"/>
            <a:ext cx="723961" cy="723774"/>
          </a:xfrm>
          <a:prstGeom prst="rect">
            <a:avLst/>
          </a:prstGeom>
        </p:spPr>
      </p:pic>
      <p:graphicFrame>
        <p:nvGraphicFramePr>
          <p:cNvPr id="9" name="Table 9">
            <a:extLst>
              <a:ext uri="{FF2B5EF4-FFF2-40B4-BE49-F238E27FC236}">
                <a16:creationId xmlns:a16="http://schemas.microsoft.com/office/drawing/2014/main" id="{E4A522D2-8C1B-462E-8606-D50B1D37C546}"/>
              </a:ext>
            </a:extLst>
          </p:cNvPr>
          <p:cNvGraphicFramePr>
            <a:graphicFrameLocks noGrp="1"/>
          </p:cNvGraphicFramePr>
          <p:nvPr>
            <p:extLst>
              <p:ext uri="{D42A27DB-BD31-4B8C-83A1-F6EECF244321}">
                <p14:modId xmlns:p14="http://schemas.microsoft.com/office/powerpoint/2010/main" val="3653347989"/>
              </p:ext>
            </p:extLst>
          </p:nvPr>
        </p:nvGraphicFramePr>
        <p:xfrm>
          <a:off x="228600" y="1157839"/>
          <a:ext cx="4635228" cy="1426665"/>
        </p:xfrm>
        <a:graphic>
          <a:graphicData uri="http://schemas.openxmlformats.org/drawingml/2006/table">
            <a:tbl>
              <a:tblPr firstRow="1" bandRow="1">
                <a:tableStyleId>{5940675A-B579-460E-94D1-54222C63F5DA}</a:tableStyleId>
              </a:tblPr>
              <a:tblGrid>
                <a:gridCol w="1545076">
                  <a:extLst>
                    <a:ext uri="{9D8B030D-6E8A-4147-A177-3AD203B41FA5}">
                      <a16:colId xmlns:a16="http://schemas.microsoft.com/office/drawing/2014/main" val="2522218000"/>
                    </a:ext>
                  </a:extLst>
                </a:gridCol>
                <a:gridCol w="1545076">
                  <a:extLst>
                    <a:ext uri="{9D8B030D-6E8A-4147-A177-3AD203B41FA5}">
                      <a16:colId xmlns:a16="http://schemas.microsoft.com/office/drawing/2014/main" val="1791539412"/>
                    </a:ext>
                  </a:extLst>
                </a:gridCol>
                <a:gridCol w="1545076">
                  <a:extLst>
                    <a:ext uri="{9D8B030D-6E8A-4147-A177-3AD203B41FA5}">
                      <a16:colId xmlns:a16="http://schemas.microsoft.com/office/drawing/2014/main" val="1421657052"/>
                    </a:ext>
                  </a:extLst>
                </a:gridCol>
              </a:tblGrid>
              <a:tr h="1426665">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366483117"/>
                  </a:ext>
                </a:extLst>
              </a:tr>
            </a:tbl>
          </a:graphicData>
        </a:graphic>
      </p:graphicFrame>
      <p:graphicFrame>
        <p:nvGraphicFramePr>
          <p:cNvPr id="62" name="Table 9">
            <a:extLst>
              <a:ext uri="{FF2B5EF4-FFF2-40B4-BE49-F238E27FC236}">
                <a16:creationId xmlns:a16="http://schemas.microsoft.com/office/drawing/2014/main" id="{16445CFE-AF42-45BB-ADE1-057CE85FD187}"/>
              </a:ext>
            </a:extLst>
          </p:cNvPr>
          <p:cNvGraphicFramePr>
            <a:graphicFrameLocks noGrp="1"/>
          </p:cNvGraphicFramePr>
          <p:nvPr>
            <p:extLst>
              <p:ext uri="{D42A27DB-BD31-4B8C-83A1-F6EECF244321}">
                <p14:modId xmlns:p14="http://schemas.microsoft.com/office/powerpoint/2010/main" val="333329172"/>
              </p:ext>
            </p:extLst>
          </p:nvPr>
        </p:nvGraphicFramePr>
        <p:xfrm>
          <a:off x="235531" y="4821627"/>
          <a:ext cx="4628298" cy="1520318"/>
        </p:xfrm>
        <a:graphic>
          <a:graphicData uri="http://schemas.openxmlformats.org/drawingml/2006/table">
            <a:tbl>
              <a:tblPr firstRow="1" bandRow="1">
                <a:tableStyleId>{5940675A-B579-460E-94D1-54222C63F5DA}</a:tableStyleId>
              </a:tblPr>
              <a:tblGrid>
                <a:gridCol w="1542766">
                  <a:extLst>
                    <a:ext uri="{9D8B030D-6E8A-4147-A177-3AD203B41FA5}">
                      <a16:colId xmlns:a16="http://schemas.microsoft.com/office/drawing/2014/main" val="2522218000"/>
                    </a:ext>
                  </a:extLst>
                </a:gridCol>
                <a:gridCol w="1542766">
                  <a:extLst>
                    <a:ext uri="{9D8B030D-6E8A-4147-A177-3AD203B41FA5}">
                      <a16:colId xmlns:a16="http://schemas.microsoft.com/office/drawing/2014/main" val="1791539412"/>
                    </a:ext>
                  </a:extLst>
                </a:gridCol>
                <a:gridCol w="1542766">
                  <a:extLst>
                    <a:ext uri="{9D8B030D-6E8A-4147-A177-3AD203B41FA5}">
                      <a16:colId xmlns:a16="http://schemas.microsoft.com/office/drawing/2014/main" val="1421657052"/>
                    </a:ext>
                  </a:extLst>
                </a:gridCol>
              </a:tblGrid>
              <a:tr h="1520318">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366483117"/>
                  </a:ext>
                </a:extLst>
              </a:tr>
            </a:tbl>
          </a:graphicData>
        </a:graphic>
      </p:graphicFrame>
      <p:graphicFrame>
        <p:nvGraphicFramePr>
          <p:cNvPr id="61" name="Table 9">
            <a:extLst>
              <a:ext uri="{FF2B5EF4-FFF2-40B4-BE49-F238E27FC236}">
                <a16:creationId xmlns:a16="http://schemas.microsoft.com/office/drawing/2014/main" id="{CFF457AB-CC57-431F-B98E-81BCB1AA9127}"/>
              </a:ext>
            </a:extLst>
          </p:cNvPr>
          <p:cNvGraphicFramePr>
            <a:graphicFrameLocks noGrp="1"/>
          </p:cNvGraphicFramePr>
          <p:nvPr>
            <p:extLst>
              <p:ext uri="{D42A27DB-BD31-4B8C-83A1-F6EECF244321}">
                <p14:modId xmlns:p14="http://schemas.microsoft.com/office/powerpoint/2010/main" val="2256567734"/>
              </p:ext>
            </p:extLst>
          </p:nvPr>
        </p:nvGraphicFramePr>
        <p:xfrm>
          <a:off x="239091" y="2983521"/>
          <a:ext cx="4624737" cy="1463854"/>
        </p:xfrm>
        <a:graphic>
          <a:graphicData uri="http://schemas.openxmlformats.org/drawingml/2006/table">
            <a:tbl>
              <a:tblPr firstRow="1" bandRow="1">
                <a:tableStyleId>{5940675A-B579-460E-94D1-54222C63F5DA}</a:tableStyleId>
              </a:tblPr>
              <a:tblGrid>
                <a:gridCol w="1541579">
                  <a:extLst>
                    <a:ext uri="{9D8B030D-6E8A-4147-A177-3AD203B41FA5}">
                      <a16:colId xmlns:a16="http://schemas.microsoft.com/office/drawing/2014/main" val="2522218000"/>
                    </a:ext>
                  </a:extLst>
                </a:gridCol>
                <a:gridCol w="1541579">
                  <a:extLst>
                    <a:ext uri="{9D8B030D-6E8A-4147-A177-3AD203B41FA5}">
                      <a16:colId xmlns:a16="http://schemas.microsoft.com/office/drawing/2014/main" val="1791539412"/>
                    </a:ext>
                  </a:extLst>
                </a:gridCol>
                <a:gridCol w="1541579">
                  <a:extLst>
                    <a:ext uri="{9D8B030D-6E8A-4147-A177-3AD203B41FA5}">
                      <a16:colId xmlns:a16="http://schemas.microsoft.com/office/drawing/2014/main" val="1421657052"/>
                    </a:ext>
                  </a:extLst>
                </a:gridCol>
              </a:tblGrid>
              <a:tr h="1463854">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366483117"/>
                  </a:ext>
                </a:extLst>
              </a:tr>
            </a:tbl>
          </a:graphicData>
        </a:graphic>
      </p:graphicFrame>
      <p:sp>
        <p:nvSpPr>
          <p:cNvPr id="2" name="TextBox 1">
            <a:extLst>
              <a:ext uri="{FF2B5EF4-FFF2-40B4-BE49-F238E27FC236}">
                <a16:creationId xmlns:a16="http://schemas.microsoft.com/office/drawing/2014/main" id="{571E7972-9455-4092-99B9-DDF929971CAC}"/>
              </a:ext>
            </a:extLst>
          </p:cNvPr>
          <p:cNvSpPr txBox="1"/>
          <p:nvPr/>
        </p:nvSpPr>
        <p:spPr>
          <a:xfrm>
            <a:off x="205014" y="890094"/>
            <a:ext cx="4089931" cy="261610"/>
          </a:xfrm>
          <a:prstGeom prst="rect">
            <a:avLst/>
          </a:prstGeom>
          <a:noFill/>
        </p:spPr>
        <p:txBody>
          <a:bodyPr wrap="square" lIns="91440" tIns="45720" rIns="91440" bIns="45720" rtlCol="0" anchor="t">
            <a:spAutoFit/>
          </a:bodyPr>
          <a:lstStyle/>
          <a:p>
            <a:r>
              <a:rPr lang="en-US" sz="1100" b="1">
                <a:latin typeface="Century Gothic"/>
              </a:rPr>
              <a:t>Problem: Transport</a:t>
            </a:r>
            <a:endParaRPr lang="en-US" sz="1100" b="1">
              <a:latin typeface="Century Gothic" panose="020B0502020202020204" pitchFamily="34" charset="0"/>
            </a:endParaRPr>
          </a:p>
        </p:txBody>
      </p:sp>
      <p:sp>
        <p:nvSpPr>
          <p:cNvPr id="43" name="Rectangle 42">
            <a:extLst>
              <a:ext uri="{FF2B5EF4-FFF2-40B4-BE49-F238E27FC236}">
                <a16:creationId xmlns:a16="http://schemas.microsoft.com/office/drawing/2014/main" id="{1288F89F-F421-4EAE-AA2F-E55DF599F177}"/>
              </a:ext>
            </a:extLst>
          </p:cNvPr>
          <p:cNvSpPr/>
          <p:nvPr/>
        </p:nvSpPr>
        <p:spPr>
          <a:xfrm>
            <a:off x="228600" y="83295"/>
            <a:ext cx="4635230" cy="6518472"/>
          </a:xfrm>
          <a:prstGeom prst="rect">
            <a:avLst/>
          </a:prstGeom>
          <a:noFill/>
          <a:ln w="19050">
            <a:solidFill>
              <a:srgbClr val="4B6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sp>
        <p:nvSpPr>
          <p:cNvPr id="48" name="TextBox 47">
            <a:extLst>
              <a:ext uri="{FF2B5EF4-FFF2-40B4-BE49-F238E27FC236}">
                <a16:creationId xmlns:a16="http://schemas.microsoft.com/office/drawing/2014/main" id="{44EFA860-8B0D-4E91-815E-556435E4428C}"/>
              </a:ext>
            </a:extLst>
          </p:cNvPr>
          <p:cNvSpPr txBox="1"/>
          <p:nvPr/>
        </p:nvSpPr>
        <p:spPr>
          <a:xfrm>
            <a:off x="4354794" y="122344"/>
            <a:ext cx="1184579" cy="338554"/>
          </a:xfrm>
          <a:prstGeom prst="rect">
            <a:avLst/>
          </a:prstGeom>
          <a:noFill/>
        </p:spPr>
        <p:txBody>
          <a:bodyPr wrap="square" rtlCol="0">
            <a:spAutoFit/>
          </a:bodyPr>
          <a:lstStyle/>
          <a:p>
            <a:r>
              <a:rPr lang="en-US" sz="1600" b="1">
                <a:latin typeface="Century Gothic" panose="020B0502020202020204" pitchFamily="34" charset="0"/>
              </a:rPr>
              <a:t>SS3</a:t>
            </a:r>
            <a:endParaRPr lang="en-GB" sz="1600" b="1">
              <a:latin typeface="Century Gothic" panose="020B0502020202020204" pitchFamily="34" charset="0"/>
            </a:endParaRPr>
          </a:p>
        </p:txBody>
      </p:sp>
      <p:sp>
        <p:nvSpPr>
          <p:cNvPr id="50" name="TextBox 49">
            <a:extLst>
              <a:ext uri="{FF2B5EF4-FFF2-40B4-BE49-F238E27FC236}">
                <a16:creationId xmlns:a16="http://schemas.microsoft.com/office/drawing/2014/main" id="{E34A1515-0129-4FDD-AE7D-240D6838D5D8}"/>
              </a:ext>
            </a:extLst>
          </p:cNvPr>
          <p:cNvSpPr txBox="1"/>
          <p:nvPr/>
        </p:nvSpPr>
        <p:spPr>
          <a:xfrm>
            <a:off x="228600" y="60789"/>
            <a:ext cx="3970421" cy="461665"/>
          </a:xfrm>
          <a:prstGeom prst="rect">
            <a:avLst/>
          </a:prstGeom>
          <a:noFill/>
        </p:spPr>
        <p:txBody>
          <a:bodyPr wrap="square" rtlCol="0">
            <a:spAutoFit/>
          </a:bodyPr>
          <a:lstStyle/>
          <a:p>
            <a:r>
              <a:rPr lang="en-GB" sz="2400" b="1"/>
              <a:t>Action costs and savings</a:t>
            </a:r>
          </a:p>
        </p:txBody>
      </p:sp>
      <p:pic>
        <p:nvPicPr>
          <p:cNvPr id="42" name="Picture 41">
            <a:extLst>
              <a:ext uri="{FF2B5EF4-FFF2-40B4-BE49-F238E27FC236}">
                <a16:creationId xmlns:a16="http://schemas.microsoft.com/office/drawing/2014/main" id="{2FD8982D-4D84-40D5-862F-54E27C72D521}"/>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539310" y="6657365"/>
            <a:ext cx="1324518" cy="174220"/>
          </a:xfrm>
          <a:prstGeom prst="rect">
            <a:avLst/>
          </a:prstGeom>
        </p:spPr>
      </p:pic>
      <p:sp>
        <p:nvSpPr>
          <p:cNvPr id="49" name="TextBox 48">
            <a:extLst>
              <a:ext uri="{FF2B5EF4-FFF2-40B4-BE49-F238E27FC236}">
                <a16:creationId xmlns:a16="http://schemas.microsoft.com/office/drawing/2014/main" id="{F2E76BCF-D7A2-4F63-8DFE-834D5934DF3A}"/>
              </a:ext>
            </a:extLst>
          </p:cNvPr>
          <p:cNvSpPr txBox="1"/>
          <p:nvPr/>
        </p:nvSpPr>
        <p:spPr>
          <a:xfrm>
            <a:off x="198655" y="1150278"/>
            <a:ext cx="1697678" cy="1446550"/>
          </a:xfrm>
          <a:prstGeom prst="rect">
            <a:avLst/>
          </a:prstGeom>
          <a:noFill/>
          <a:ln>
            <a:noFill/>
          </a:ln>
        </p:spPr>
        <p:txBody>
          <a:bodyPr wrap="square" lIns="91440" tIns="45720" rIns="91440" bIns="45720" rtlCol="0" anchor="t">
            <a:spAutoFit/>
          </a:bodyPr>
          <a:lstStyle/>
          <a:p>
            <a:r>
              <a:rPr lang="en-US" sz="1100" b="1">
                <a:latin typeface="Century Gothic"/>
              </a:rPr>
              <a:t>Action 1: </a:t>
            </a:r>
            <a:r>
              <a:rPr lang="en-US" sz="1100">
                <a:latin typeface="Century Gothic"/>
              </a:rPr>
              <a:t>Use public transport</a:t>
            </a:r>
          </a:p>
          <a:p>
            <a:endParaRPr lang="en-US" sz="1100" b="1">
              <a:latin typeface="Century Gothic"/>
            </a:endParaRPr>
          </a:p>
          <a:p>
            <a:endParaRPr lang="en-US" sz="1100" b="1">
              <a:latin typeface="Century Gothic"/>
            </a:endParaRPr>
          </a:p>
          <a:p>
            <a:endParaRPr lang="en-US" sz="1100" b="1">
              <a:latin typeface="Century Gothic"/>
            </a:endParaRPr>
          </a:p>
          <a:p>
            <a:r>
              <a:rPr lang="en-US" sz="1100">
                <a:latin typeface="Century Gothic"/>
              </a:rPr>
              <a:t>Initial cost: £0</a:t>
            </a:r>
          </a:p>
          <a:p>
            <a:r>
              <a:rPr lang="en-US" sz="1100">
                <a:latin typeface="Century Gothic"/>
              </a:rPr>
              <a:t>Cost per year: £0</a:t>
            </a:r>
          </a:p>
          <a:p>
            <a:r>
              <a:rPr lang="en-US" sz="1100">
                <a:latin typeface="Century Gothic"/>
              </a:rPr>
              <a:t>CO</a:t>
            </a:r>
            <a:r>
              <a:rPr lang="en-US" sz="1100" baseline="-25000">
                <a:latin typeface="Century Gothic"/>
              </a:rPr>
              <a:t>2</a:t>
            </a:r>
            <a:r>
              <a:rPr lang="en-US" sz="1100">
                <a:latin typeface="Century Gothic"/>
              </a:rPr>
              <a:t>: -0.6 tons/year</a:t>
            </a:r>
            <a:endParaRPr lang="en-US" sz="1100">
              <a:latin typeface="Century Gothic" panose="020B0502020202020204" pitchFamily="34" charset="0"/>
            </a:endParaRPr>
          </a:p>
        </p:txBody>
      </p:sp>
      <p:sp>
        <p:nvSpPr>
          <p:cNvPr id="51" name="TextBox 50">
            <a:extLst>
              <a:ext uri="{FF2B5EF4-FFF2-40B4-BE49-F238E27FC236}">
                <a16:creationId xmlns:a16="http://schemas.microsoft.com/office/drawing/2014/main" id="{233E0CA8-732B-4428-A768-549FD3A564B2}"/>
              </a:ext>
            </a:extLst>
          </p:cNvPr>
          <p:cNvSpPr txBox="1"/>
          <p:nvPr/>
        </p:nvSpPr>
        <p:spPr>
          <a:xfrm>
            <a:off x="1782031" y="1174210"/>
            <a:ext cx="1697678" cy="1446550"/>
          </a:xfrm>
          <a:prstGeom prst="rect">
            <a:avLst/>
          </a:prstGeom>
          <a:noFill/>
          <a:ln>
            <a:noFill/>
          </a:ln>
        </p:spPr>
        <p:txBody>
          <a:bodyPr wrap="square" lIns="91440" tIns="45720" rIns="91440" bIns="45720" rtlCol="0" anchor="t">
            <a:spAutoFit/>
          </a:bodyPr>
          <a:lstStyle/>
          <a:p>
            <a:r>
              <a:rPr lang="en-US" sz="1100" b="1">
                <a:latin typeface="Century Gothic"/>
              </a:rPr>
              <a:t>Action 2: </a:t>
            </a:r>
            <a:r>
              <a:rPr lang="en-US" sz="1100">
                <a:latin typeface="Century Gothic"/>
              </a:rPr>
              <a:t>Buy bikes</a:t>
            </a:r>
            <a:endParaRPr lang="en-US" sz="1100" b="1">
              <a:latin typeface="Century Gothic"/>
            </a:endParaRPr>
          </a:p>
          <a:p>
            <a:endParaRPr lang="en-US" sz="1100" b="1">
              <a:latin typeface="Century Gothic"/>
            </a:endParaRPr>
          </a:p>
          <a:p>
            <a:endParaRPr lang="en-US" sz="1100" b="1">
              <a:latin typeface="Century Gothic"/>
            </a:endParaRPr>
          </a:p>
          <a:p>
            <a:endParaRPr lang="en-US" sz="1100">
              <a:latin typeface="Century Gothic"/>
            </a:endParaRPr>
          </a:p>
          <a:p>
            <a:endParaRPr lang="en-US" sz="1100">
              <a:latin typeface="Century Gothic"/>
            </a:endParaRPr>
          </a:p>
          <a:p>
            <a:r>
              <a:rPr lang="en-US" sz="1100">
                <a:latin typeface="Century Gothic"/>
              </a:rPr>
              <a:t>Initial cost: £500</a:t>
            </a:r>
          </a:p>
          <a:p>
            <a:r>
              <a:rPr lang="en-US" sz="1100">
                <a:latin typeface="Century Gothic"/>
              </a:rPr>
              <a:t>Cost per year: £0</a:t>
            </a:r>
          </a:p>
          <a:p>
            <a:r>
              <a:rPr lang="en-US" sz="1100">
                <a:latin typeface="Century Gothic"/>
              </a:rPr>
              <a:t>CO</a:t>
            </a:r>
            <a:r>
              <a:rPr lang="en-US" sz="1100" baseline="-25000">
                <a:latin typeface="Century Gothic"/>
              </a:rPr>
              <a:t>2</a:t>
            </a:r>
            <a:r>
              <a:rPr lang="en-US" sz="1100">
                <a:latin typeface="Century Gothic"/>
              </a:rPr>
              <a:t>: -1.3 tons/year</a:t>
            </a:r>
            <a:endParaRPr lang="en-US" sz="1100">
              <a:latin typeface="Century Gothic" panose="020B0502020202020204" pitchFamily="34" charset="0"/>
            </a:endParaRPr>
          </a:p>
        </p:txBody>
      </p:sp>
      <p:sp>
        <p:nvSpPr>
          <p:cNvPr id="52" name="TextBox 51">
            <a:extLst>
              <a:ext uri="{FF2B5EF4-FFF2-40B4-BE49-F238E27FC236}">
                <a16:creationId xmlns:a16="http://schemas.microsoft.com/office/drawing/2014/main" id="{BABC9C6B-B133-44E4-B7FD-FD3EE004B20F}"/>
              </a:ext>
            </a:extLst>
          </p:cNvPr>
          <p:cNvSpPr txBox="1"/>
          <p:nvPr/>
        </p:nvSpPr>
        <p:spPr>
          <a:xfrm>
            <a:off x="3332658" y="1185520"/>
            <a:ext cx="1697678" cy="1446550"/>
          </a:xfrm>
          <a:prstGeom prst="rect">
            <a:avLst/>
          </a:prstGeom>
          <a:noFill/>
          <a:ln>
            <a:noFill/>
          </a:ln>
        </p:spPr>
        <p:txBody>
          <a:bodyPr wrap="square" lIns="91440" tIns="45720" rIns="91440" bIns="45720" rtlCol="0" anchor="t">
            <a:spAutoFit/>
          </a:bodyPr>
          <a:lstStyle/>
          <a:p>
            <a:r>
              <a:rPr lang="en-US" sz="1100" b="1">
                <a:latin typeface="Century Gothic"/>
              </a:rPr>
              <a:t>Action 3: </a:t>
            </a:r>
            <a:r>
              <a:rPr lang="en-US" sz="1100">
                <a:latin typeface="Century Gothic"/>
              </a:rPr>
              <a:t>Buy local</a:t>
            </a:r>
            <a:endParaRPr lang="en-US" sz="1100" b="1">
              <a:latin typeface="Century Gothic"/>
            </a:endParaRPr>
          </a:p>
          <a:p>
            <a:endParaRPr lang="en-US" sz="1100" b="1">
              <a:latin typeface="Century Gothic"/>
            </a:endParaRPr>
          </a:p>
          <a:p>
            <a:endParaRPr lang="en-US" sz="1100" b="1">
              <a:latin typeface="Century Gothic"/>
            </a:endParaRPr>
          </a:p>
          <a:p>
            <a:endParaRPr lang="en-US" sz="1100" b="1">
              <a:latin typeface="Century Gothic"/>
            </a:endParaRPr>
          </a:p>
          <a:p>
            <a:endParaRPr lang="en-US" sz="1100" b="1">
              <a:latin typeface="Century Gothic"/>
            </a:endParaRPr>
          </a:p>
          <a:p>
            <a:r>
              <a:rPr lang="en-US" sz="1100">
                <a:latin typeface="Century Gothic"/>
              </a:rPr>
              <a:t>Initial cost: £0</a:t>
            </a:r>
          </a:p>
          <a:p>
            <a:r>
              <a:rPr lang="en-US" sz="1100">
                <a:latin typeface="Century Gothic"/>
              </a:rPr>
              <a:t>Cost per year: £600</a:t>
            </a:r>
          </a:p>
          <a:p>
            <a:r>
              <a:rPr lang="en-US" sz="1100">
                <a:latin typeface="Century Gothic"/>
              </a:rPr>
              <a:t>CO</a:t>
            </a:r>
            <a:r>
              <a:rPr lang="en-US" sz="1100" baseline="-25000">
                <a:latin typeface="Century Gothic"/>
              </a:rPr>
              <a:t>2</a:t>
            </a:r>
            <a:r>
              <a:rPr lang="en-US" sz="1100">
                <a:latin typeface="Century Gothic"/>
              </a:rPr>
              <a:t>: -1.1 tons/year</a:t>
            </a:r>
            <a:endParaRPr lang="en-US" sz="1100">
              <a:latin typeface="Century Gothic" panose="020B0502020202020204" pitchFamily="34" charset="0"/>
            </a:endParaRPr>
          </a:p>
        </p:txBody>
      </p:sp>
      <p:sp>
        <p:nvSpPr>
          <p:cNvPr id="53" name="TextBox 52">
            <a:extLst>
              <a:ext uri="{FF2B5EF4-FFF2-40B4-BE49-F238E27FC236}">
                <a16:creationId xmlns:a16="http://schemas.microsoft.com/office/drawing/2014/main" id="{0448ADA8-D9AF-4FD9-BB12-8E1A1A55C28E}"/>
              </a:ext>
            </a:extLst>
          </p:cNvPr>
          <p:cNvSpPr txBox="1"/>
          <p:nvPr/>
        </p:nvSpPr>
        <p:spPr>
          <a:xfrm>
            <a:off x="205014" y="2716709"/>
            <a:ext cx="4089931" cy="261610"/>
          </a:xfrm>
          <a:prstGeom prst="rect">
            <a:avLst/>
          </a:prstGeom>
          <a:noFill/>
        </p:spPr>
        <p:txBody>
          <a:bodyPr wrap="square" lIns="91440" tIns="45720" rIns="91440" bIns="45720" rtlCol="0" anchor="t">
            <a:spAutoFit/>
          </a:bodyPr>
          <a:lstStyle/>
          <a:p>
            <a:r>
              <a:rPr lang="en-US" sz="1100" b="1">
                <a:latin typeface="Century Gothic"/>
              </a:rPr>
              <a:t>Problem: Electricity</a:t>
            </a:r>
            <a:endParaRPr lang="en-US" sz="1100" b="1">
              <a:latin typeface="Century Gothic" panose="020B0502020202020204" pitchFamily="34" charset="0"/>
            </a:endParaRPr>
          </a:p>
        </p:txBody>
      </p:sp>
      <p:sp>
        <p:nvSpPr>
          <p:cNvPr id="54" name="TextBox 53">
            <a:extLst>
              <a:ext uri="{FF2B5EF4-FFF2-40B4-BE49-F238E27FC236}">
                <a16:creationId xmlns:a16="http://schemas.microsoft.com/office/drawing/2014/main" id="{DCDEE7F3-77DB-4AFA-BBA9-2B509D296B3D}"/>
              </a:ext>
            </a:extLst>
          </p:cNvPr>
          <p:cNvSpPr txBox="1"/>
          <p:nvPr/>
        </p:nvSpPr>
        <p:spPr>
          <a:xfrm>
            <a:off x="201089" y="3000825"/>
            <a:ext cx="1697678" cy="1446550"/>
          </a:xfrm>
          <a:prstGeom prst="rect">
            <a:avLst/>
          </a:prstGeom>
          <a:noFill/>
          <a:ln>
            <a:noFill/>
          </a:ln>
        </p:spPr>
        <p:txBody>
          <a:bodyPr wrap="square" lIns="91440" tIns="45720" rIns="91440" bIns="45720" rtlCol="0" anchor="t">
            <a:spAutoFit/>
          </a:bodyPr>
          <a:lstStyle/>
          <a:p>
            <a:r>
              <a:rPr lang="en-US" sz="1100" b="1">
                <a:latin typeface="Century Gothic"/>
              </a:rPr>
              <a:t>Action 1: </a:t>
            </a:r>
            <a:r>
              <a:rPr lang="en-US" sz="1100">
                <a:latin typeface="Century Gothic"/>
              </a:rPr>
              <a:t>Increase efficiency</a:t>
            </a:r>
            <a:endParaRPr lang="en-US" sz="1100" b="1">
              <a:latin typeface="Century Gothic"/>
            </a:endParaRPr>
          </a:p>
          <a:p>
            <a:endParaRPr lang="en-US" sz="1100" b="1">
              <a:latin typeface="Century Gothic"/>
            </a:endParaRPr>
          </a:p>
          <a:p>
            <a:endParaRPr lang="en-US" sz="1100" b="1">
              <a:latin typeface="Century Gothic"/>
            </a:endParaRPr>
          </a:p>
          <a:p>
            <a:endParaRPr lang="en-US" sz="1100" b="1">
              <a:latin typeface="Century Gothic"/>
            </a:endParaRPr>
          </a:p>
          <a:p>
            <a:r>
              <a:rPr lang="en-US" sz="1100">
                <a:latin typeface="Century Gothic"/>
              </a:rPr>
              <a:t>Initial cost: £3000</a:t>
            </a:r>
          </a:p>
          <a:p>
            <a:r>
              <a:rPr lang="en-US" sz="1100">
                <a:latin typeface="Century Gothic"/>
              </a:rPr>
              <a:t>Saving per year: £120</a:t>
            </a:r>
          </a:p>
          <a:p>
            <a:r>
              <a:rPr lang="en-US" sz="1100">
                <a:latin typeface="Century Gothic"/>
              </a:rPr>
              <a:t>CO</a:t>
            </a:r>
            <a:r>
              <a:rPr lang="en-US" sz="1100" baseline="-25000">
                <a:latin typeface="Century Gothic"/>
              </a:rPr>
              <a:t>2</a:t>
            </a:r>
            <a:r>
              <a:rPr lang="en-US" sz="1100">
                <a:latin typeface="Century Gothic"/>
              </a:rPr>
              <a:t>: -1.0 tons/year</a:t>
            </a:r>
            <a:endParaRPr lang="en-US" sz="1100">
              <a:latin typeface="Century Gothic" panose="020B0502020202020204" pitchFamily="34" charset="0"/>
            </a:endParaRPr>
          </a:p>
        </p:txBody>
      </p:sp>
      <p:sp>
        <p:nvSpPr>
          <p:cNvPr id="55" name="TextBox 54">
            <a:extLst>
              <a:ext uri="{FF2B5EF4-FFF2-40B4-BE49-F238E27FC236}">
                <a16:creationId xmlns:a16="http://schemas.microsoft.com/office/drawing/2014/main" id="{2723799E-E1DE-4F41-BFB9-6D282068E381}"/>
              </a:ext>
            </a:extLst>
          </p:cNvPr>
          <p:cNvSpPr txBox="1"/>
          <p:nvPr/>
        </p:nvSpPr>
        <p:spPr>
          <a:xfrm>
            <a:off x="1792744" y="3013603"/>
            <a:ext cx="1697678" cy="1446550"/>
          </a:xfrm>
          <a:prstGeom prst="rect">
            <a:avLst/>
          </a:prstGeom>
          <a:noFill/>
          <a:ln>
            <a:noFill/>
          </a:ln>
        </p:spPr>
        <p:txBody>
          <a:bodyPr wrap="square" lIns="91440" tIns="45720" rIns="91440" bIns="45720" rtlCol="0" anchor="t">
            <a:spAutoFit/>
          </a:bodyPr>
          <a:lstStyle/>
          <a:p>
            <a:r>
              <a:rPr lang="en-US" sz="1100" b="1">
                <a:latin typeface="Century Gothic"/>
              </a:rPr>
              <a:t>Action 2: </a:t>
            </a:r>
            <a:r>
              <a:rPr lang="en-US" sz="1100">
                <a:latin typeface="Century Gothic"/>
              </a:rPr>
              <a:t>Change provider</a:t>
            </a:r>
            <a:endParaRPr lang="en-US" sz="1100" b="1">
              <a:latin typeface="Century Gothic"/>
            </a:endParaRPr>
          </a:p>
          <a:p>
            <a:endParaRPr lang="en-US" sz="1100" b="1">
              <a:latin typeface="Century Gothic"/>
            </a:endParaRPr>
          </a:p>
          <a:p>
            <a:endParaRPr lang="en-US" sz="1100" b="1">
              <a:latin typeface="Century Gothic"/>
            </a:endParaRPr>
          </a:p>
          <a:p>
            <a:endParaRPr lang="en-US" sz="1100" b="1">
              <a:latin typeface="Century Gothic"/>
            </a:endParaRPr>
          </a:p>
          <a:p>
            <a:r>
              <a:rPr lang="en-US" sz="1100">
                <a:latin typeface="Century Gothic"/>
              </a:rPr>
              <a:t>Initial cost: £500</a:t>
            </a:r>
          </a:p>
          <a:p>
            <a:r>
              <a:rPr lang="en-US" sz="1100">
                <a:latin typeface="Century Gothic"/>
              </a:rPr>
              <a:t>Cost per year: £180</a:t>
            </a:r>
          </a:p>
          <a:p>
            <a:r>
              <a:rPr lang="en-US" sz="1100">
                <a:latin typeface="Century Gothic"/>
              </a:rPr>
              <a:t>CO</a:t>
            </a:r>
            <a:r>
              <a:rPr lang="en-US" sz="1100" baseline="-25000">
                <a:latin typeface="Century Gothic"/>
              </a:rPr>
              <a:t>2</a:t>
            </a:r>
            <a:r>
              <a:rPr lang="en-US" sz="1100">
                <a:latin typeface="Century Gothic"/>
              </a:rPr>
              <a:t>: -1.4 tons/year</a:t>
            </a:r>
          </a:p>
        </p:txBody>
      </p:sp>
      <p:sp>
        <p:nvSpPr>
          <p:cNvPr id="56" name="TextBox 55">
            <a:extLst>
              <a:ext uri="{FF2B5EF4-FFF2-40B4-BE49-F238E27FC236}">
                <a16:creationId xmlns:a16="http://schemas.microsoft.com/office/drawing/2014/main" id="{6B36E6BE-7FD8-43EE-8BF8-D8C8975C1C40}"/>
              </a:ext>
            </a:extLst>
          </p:cNvPr>
          <p:cNvSpPr txBox="1"/>
          <p:nvPr/>
        </p:nvSpPr>
        <p:spPr>
          <a:xfrm>
            <a:off x="3292455" y="3005437"/>
            <a:ext cx="1652651" cy="1446550"/>
          </a:xfrm>
          <a:prstGeom prst="rect">
            <a:avLst/>
          </a:prstGeom>
          <a:noFill/>
          <a:ln>
            <a:noFill/>
          </a:ln>
        </p:spPr>
        <p:txBody>
          <a:bodyPr wrap="square" lIns="91440" tIns="45720" rIns="91440" bIns="45720" rtlCol="0" anchor="t">
            <a:spAutoFit/>
          </a:bodyPr>
          <a:lstStyle/>
          <a:p>
            <a:r>
              <a:rPr lang="en-US" sz="1100" b="1">
                <a:latin typeface="Century Gothic"/>
              </a:rPr>
              <a:t>Action 3: </a:t>
            </a:r>
            <a:r>
              <a:rPr lang="en-US" sz="1100">
                <a:latin typeface="Century Gothic"/>
              </a:rPr>
              <a:t>Install solar </a:t>
            </a:r>
          </a:p>
          <a:p>
            <a:r>
              <a:rPr lang="en-US" sz="1100">
                <a:latin typeface="Century Gothic"/>
              </a:rPr>
              <a:t>panels</a:t>
            </a:r>
            <a:endParaRPr lang="en-US" sz="1100" b="1">
              <a:latin typeface="Century Gothic"/>
            </a:endParaRPr>
          </a:p>
          <a:p>
            <a:endParaRPr lang="en-US" sz="1100" b="1">
              <a:latin typeface="Century Gothic"/>
            </a:endParaRPr>
          </a:p>
          <a:p>
            <a:endParaRPr lang="en-US" sz="1100" b="1">
              <a:latin typeface="Century Gothic"/>
            </a:endParaRPr>
          </a:p>
          <a:p>
            <a:endParaRPr lang="en-US" sz="1100" b="1">
              <a:latin typeface="Century Gothic"/>
            </a:endParaRPr>
          </a:p>
          <a:p>
            <a:r>
              <a:rPr lang="en-US" sz="1100">
                <a:latin typeface="Century Gothic"/>
              </a:rPr>
              <a:t>Initial cost: £5000</a:t>
            </a:r>
          </a:p>
          <a:p>
            <a:r>
              <a:rPr lang="en-US" sz="1100">
                <a:latin typeface="Century Gothic"/>
              </a:rPr>
              <a:t>Saving per year: £800</a:t>
            </a:r>
          </a:p>
          <a:p>
            <a:r>
              <a:rPr lang="en-US" sz="1100">
                <a:latin typeface="Century Gothic"/>
              </a:rPr>
              <a:t>CO</a:t>
            </a:r>
            <a:r>
              <a:rPr lang="en-US" sz="1100" baseline="-25000">
                <a:latin typeface="Century Gothic"/>
              </a:rPr>
              <a:t>2</a:t>
            </a:r>
            <a:r>
              <a:rPr lang="en-US" sz="1100">
                <a:latin typeface="Century Gothic"/>
              </a:rPr>
              <a:t>: -1.6 tons/year</a:t>
            </a:r>
          </a:p>
        </p:txBody>
      </p:sp>
      <p:sp>
        <p:nvSpPr>
          <p:cNvPr id="57" name="TextBox 56">
            <a:extLst>
              <a:ext uri="{FF2B5EF4-FFF2-40B4-BE49-F238E27FC236}">
                <a16:creationId xmlns:a16="http://schemas.microsoft.com/office/drawing/2014/main" id="{E3403914-4E1C-4043-9E7C-9DFBFF774CAD}"/>
              </a:ext>
            </a:extLst>
          </p:cNvPr>
          <p:cNvSpPr txBox="1"/>
          <p:nvPr/>
        </p:nvSpPr>
        <p:spPr>
          <a:xfrm>
            <a:off x="205014" y="4554023"/>
            <a:ext cx="4089931" cy="261610"/>
          </a:xfrm>
          <a:prstGeom prst="rect">
            <a:avLst/>
          </a:prstGeom>
          <a:noFill/>
        </p:spPr>
        <p:txBody>
          <a:bodyPr wrap="square" lIns="91440" tIns="45720" rIns="91440" bIns="45720" rtlCol="0" anchor="t">
            <a:spAutoFit/>
          </a:bodyPr>
          <a:lstStyle/>
          <a:p>
            <a:r>
              <a:rPr lang="en-US" sz="1100" b="1">
                <a:latin typeface="Century Gothic"/>
              </a:rPr>
              <a:t>Problem: Waste</a:t>
            </a:r>
            <a:endParaRPr lang="en-US" sz="1100" b="1">
              <a:latin typeface="Century Gothic" panose="020B0502020202020204" pitchFamily="34" charset="0"/>
            </a:endParaRPr>
          </a:p>
        </p:txBody>
      </p:sp>
      <p:sp>
        <p:nvSpPr>
          <p:cNvPr id="58" name="TextBox 57">
            <a:extLst>
              <a:ext uri="{FF2B5EF4-FFF2-40B4-BE49-F238E27FC236}">
                <a16:creationId xmlns:a16="http://schemas.microsoft.com/office/drawing/2014/main" id="{77CE8E3F-3705-4040-B5FE-B26F80CFB1B9}"/>
              </a:ext>
            </a:extLst>
          </p:cNvPr>
          <p:cNvSpPr txBox="1"/>
          <p:nvPr/>
        </p:nvSpPr>
        <p:spPr>
          <a:xfrm>
            <a:off x="205014" y="4858511"/>
            <a:ext cx="1697678" cy="1446550"/>
          </a:xfrm>
          <a:prstGeom prst="rect">
            <a:avLst/>
          </a:prstGeom>
          <a:noFill/>
          <a:ln>
            <a:noFill/>
          </a:ln>
        </p:spPr>
        <p:txBody>
          <a:bodyPr wrap="square" lIns="91440" tIns="45720" rIns="91440" bIns="45720" rtlCol="0" anchor="t">
            <a:spAutoFit/>
          </a:bodyPr>
          <a:lstStyle/>
          <a:p>
            <a:r>
              <a:rPr lang="en-US" sz="1100" b="1">
                <a:latin typeface="Century Gothic"/>
              </a:rPr>
              <a:t>Action 1: </a:t>
            </a:r>
            <a:r>
              <a:rPr lang="en-US" sz="1100">
                <a:latin typeface="Century Gothic"/>
              </a:rPr>
              <a:t>Recycle more</a:t>
            </a:r>
            <a:endParaRPr lang="en-US" sz="1100" b="1">
              <a:latin typeface="Century Gothic"/>
            </a:endParaRPr>
          </a:p>
          <a:p>
            <a:endParaRPr lang="en-US" sz="1100" b="1">
              <a:latin typeface="Century Gothic"/>
            </a:endParaRPr>
          </a:p>
          <a:p>
            <a:endParaRPr lang="en-US" sz="1100" b="1">
              <a:latin typeface="Century Gothic"/>
            </a:endParaRPr>
          </a:p>
          <a:p>
            <a:endParaRPr lang="en-US" sz="1100" b="1">
              <a:latin typeface="Century Gothic"/>
            </a:endParaRPr>
          </a:p>
          <a:p>
            <a:r>
              <a:rPr lang="en-US" sz="1100">
                <a:latin typeface="Century Gothic"/>
              </a:rPr>
              <a:t>Initial cost: £0</a:t>
            </a:r>
          </a:p>
          <a:p>
            <a:r>
              <a:rPr lang="en-US" sz="1100">
                <a:latin typeface="Century Gothic"/>
              </a:rPr>
              <a:t>Cost per year: £720</a:t>
            </a:r>
          </a:p>
          <a:p>
            <a:r>
              <a:rPr lang="en-US" sz="1100">
                <a:latin typeface="Century Gothic"/>
              </a:rPr>
              <a:t>CO</a:t>
            </a:r>
            <a:r>
              <a:rPr lang="en-US" sz="1100" baseline="-25000">
                <a:latin typeface="Century Gothic"/>
              </a:rPr>
              <a:t>2</a:t>
            </a:r>
            <a:r>
              <a:rPr lang="en-US" sz="1100">
                <a:latin typeface="Century Gothic"/>
              </a:rPr>
              <a:t>: -0.8 tons/year</a:t>
            </a:r>
            <a:endParaRPr lang="en-US" sz="1100">
              <a:latin typeface="Century Gothic" panose="020B0502020202020204" pitchFamily="34" charset="0"/>
            </a:endParaRPr>
          </a:p>
        </p:txBody>
      </p:sp>
      <p:sp>
        <p:nvSpPr>
          <p:cNvPr id="59" name="TextBox 58">
            <a:extLst>
              <a:ext uri="{FF2B5EF4-FFF2-40B4-BE49-F238E27FC236}">
                <a16:creationId xmlns:a16="http://schemas.microsoft.com/office/drawing/2014/main" id="{38AD07E6-819A-42EE-AE56-7E75A7163603}"/>
              </a:ext>
            </a:extLst>
          </p:cNvPr>
          <p:cNvSpPr txBox="1"/>
          <p:nvPr/>
        </p:nvSpPr>
        <p:spPr>
          <a:xfrm>
            <a:off x="1784927" y="4859769"/>
            <a:ext cx="1580942" cy="1446550"/>
          </a:xfrm>
          <a:prstGeom prst="rect">
            <a:avLst/>
          </a:prstGeom>
          <a:noFill/>
          <a:ln>
            <a:noFill/>
          </a:ln>
        </p:spPr>
        <p:txBody>
          <a:bodyPr wrap="square" lIns="91440" tIns="45720" rIns="91440" bIns="45720" rtlCol="0" anchor="t">
            <a:spAutoFit/>
          </a:bodyPr>
          <a:lstStyle/>
          <a:p>
            <a:r>
              <a:rPr lang="en-US" sz="1100" b="1">
                <a:latin typeface="Century Gothic"/>
              </a:rPr>
              <a:t>Action 2: </a:t>
            </a:r>
            <a:r>
              <a:rPr lang="en-US" sz="1100">
                <a:latin typeface="Century Gothic"/>
              </a:rPr>
              <a:t>Sell reusable cups</a:t>
            </a:r>
            <a:endParaRPr lang="en-US" sz="1100" b="1">
              <a:latin typeface="Century Gothic"/>
            </a:endParaRPr>
          </a:p>
          <a:p>
            <a:endParaRPr lang="en-US" sz="1100" b="1">
              <a:latin typeface="Century Gothic"/>
            </a:endParaRPr>
          </a:p>
          <a:p>
            <a:endParaRPr lang="en-US" sz="1100" b="1">
              <a:latin typeface="Century Gothic"/>
            </a:endParaRPr>
          </a:p>
          <a:p>
            <a:endParaRPr lang="en-US" sz="1100" b="1">
              <a:latin typeface="Century Gothic"/>
            </a:endParaRPr>
          </a:p>
          <a:p>
            <a:r>
              <a:rPr lang="en-US" sz="1100">
                <a:latin typeface="Century Gothic"/>
              </a:rPr>
              <a:t>Initial cost: £0</a:t>
            </a:r>
          </a:p>
          <a:p>
            <a:r>
              <a:rPr lang="en-US" sz="1100">
                <a:latin typeface="Century Gothic"/>
              </a:rPr>
              <a:t>Cost per year: £90</a:t>
            </a:r>
          </a:p>
          <a:p>
            <a:r>
              <a:rPr lang="en-US" sz="1100">
                <a:latin typeface="Century Gothic"/>
              </a:rPr>
              <a:t>CO</a:t>
            </a:r>
            <a:r>
              <a:rPr lang="en-US" sz="1100" baseline="-25000">
                <a:latin typeface="Century Gothic"/>
              </a:rPr>
              <a:t>2</a:t>
            </a:r>
            <a:r>
              <a:rPr lang="en-US" sz="1100">
                <a:latin typeface="Century Gothic"/>
              </a:rPr>
              <a:t>: -0.4 tons/year</a:t>
            </a:r>
            <a:endParaRPr lang="en-US" sz="1100">
              <a:latin typeface="Century Gothic" panose="020B0502020202020204" pitchFamily="34" charset="0"/>
            </a:endParaRPr>
          </a:p>
        </p:txBody>
      </p:sp>
      <p:sp>
        <p:nvSpPr>
          <p:cNvPr id="60" name="TextBox 59">
            <a:extLst>
              <a:ext uri="{FF2B5EF4-FFF2-40B4-BE49-F238E27FC236}">
                <a16:creationId xmlns:a16="http://schemas.microsoft.com/office/drawing/2014/main" id="{E7C516DA-52FD-4220-9D75-D04EA101F8F9}"/>
              </a:ext>
            </a:extLst>
          </p:cNvPr>
          <p:cNvSpPr txBox="1"/>
          <p:nvPr/>
        </p:nvSpPr>
        <p:spPr>
          <a:xfrm>
            <a:off x="3292589" y="4838139"/>
            <a:ext cx="1544025" cy="1446550"/>
          </a:xfrm>
          <a:prstGeom prst="rect">
            <a:avLst/>
          </a:prstGeom>
          <a:noFill/>
          <a:ln>
            <a:noFill/>
          </a:ln>
        </p:spPr>
        <p:txBody>
          <a:bodyPr wrap="square" lIns="91440" tIns="45720" rIns="91440" bIns="45720" rtlCol="0" anchor="t">
            <a:spAutoFit/>
          </a:bodyPr>
          <a:lstStyle/>
          <a:p>
            <a:r>
              <a:rPr lang="en-US" sz="1100" b="1">
                <a:latin typeface="Century Gothic"/>
              </a:rPr>
              <a:t>Action 3: </a:t>
            </a:r>
            <a:r>
              <a:rPr lang="en-US" sz="1100">
                <a:latin typeface="Century Gothic"/>
              </a:rPr>
              <a:t>Donate food waste</a:t>
            </a:r>
            <a:endParaRPr lang="en-US" sz="1100" b="1">
              <a:latin typeface="Century Gothic"/>
            </a:endParaRPr>
          </a:p>
          <a:p>
            <a:endParaRPr lang="en-US" sz="1100" b="1">
              <a:latin typeface="Century Gothic"/>
            </a:endParaRPr>
          </a:p>
          <a:p>
            <a:endParaRPr lang="en-US" sz="1100" b="1">
              <a:latin typeface="Century Gothic"/>
            </a:endParaRPr>
          </a:p>
          <a:p>
            <a:endParaRPr lang="en-US" sz="1100" b="1">
              <a:latin typeface="Century Gothic"/>
            </a:endParaRPr>
          </a:p>
          <a:p>
            <a:r>
              <a:rPr lang="en-US" sz="1100">
                <a:latin typeface="Century Gothic"/>
              </a:rPr>
              <a:t>Initial cost: £0</a:t>
            </a:r>
          </a:p>
          <a:p>
            <a:r>
              <a:rPr lang="en-US" sz="1100">
                <a:latin typeface="Century Gothic"/>
              </a:rPr>
              <a:t>Cost per year: £0</a:t>
            </a:r>
          </a:p>
          <a:p>
            <a:r>
              <a:rPr lang="en-US" sz="1100">
                <a:latin typeface="Century Gothic"/>
              </a:rPr>
              <a:t>CO</a:t>
            </a:r>
            <a:r>
              <a:rPr lang="en-US" sz="1100" baseline="-25000">
                <a:latin typeface="Century Gothic"/>
              </a:rPr>
              <a:t>2</a:t>
            </a:r>
            <a:r>
              <a:rPr lang="en-US" sz="1100">
                <a:latin typeface="Century Gothic"/>
              </a:rPr>
              <a:t>: -0.2 tons/year</a:t>
            </a:r>
            <a:endParaRPr lang="en-US" sz="1100">
              <a:latin typeface="Century Gothic" panose="020B0502020202020204" pitchFamily="34" charset="0"/>
            </a:endParaRPr>
          </a:p>
        </p:txBody>
      </p:sp>
      <p:pic>
        <p:nvPicPr>
          <p:cNvPr id="64" name="Picture 63">
            <a:extLst>
              <a:ext uri="{FF2B5EF4-FFF2-40B4-BE49-F238E27FC236}">
                <a16:creationId xmlns:a16="http://schemas.microsoft.com/office/drawing/2014/main" id="{9B5C2A7C-B580-4EA0-A96F-C1A99998360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49782" y="1577580"/>
            <a:ext cx="1372613" cy="419017"/>
          </a:xfrm>
          <a:prstGeom prst="rect">
            <a:avLst/>
          </a:prstGeom>
        </p:spPr>
      </p:pic>
      <p:pic>
        <p:nvPicPr>
          <p:cNvPr id="65" name="Picture 64">
            <a:extLst>
              <a:ext uri="{FF2B5EF4-FFF2-40B4-BE49-F238E27FC236}">
                <a16:creationId xmlns:a16="http://schemas.microsoft.com/office/drawing/2014/main" id="{C9C8FB30-6E5F-4E5D-899C-BF8BC11939A7}"/>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098565" y="1428969"/>
            <a:ext cx="824152" cy="556758"/>
          </a:xfrm>
          <a:prstGeom prst="rect">
            <a:avLst/>
          </a:prstGeom>
        </p:spPr>
      </p:pic>
      <p:grpSp>
        <p:nvGrpSpPr>
          <p:cNvPr id="66" name="Group 65">
            <a:extLst>
              <a:ext uri="{FF2B5EF4-FFF2-40B4-BE49-F238E27FC236}">
                <a16:creationId xmlns:a16="http://schemas.microsoft.com/office/drawing/2014/main" id="{F8792426-5542-4274-9F42-757A2E8C5C94}"/>
              </a:ext>
            </a:extLst>
          </p:cNvPr>
          <p:cNvGrpSpPr/>
          <p:nvPr/>
        </p:nvGrpSpPr>
        <p:grpSpPr>
          <a:xfrm>
            <a:off x="1011496" y="3342531"/>
            <a:ext cx="647016" cy="498310"/>
            <a:chOff x="3214865" y="2118424"/>
            <a:chExt cx="1357134" cy="1071038"/>
          </a:xfrm>
        </p:grpSpPr>
        <p:pic>
          <p:nvPicPr>
            <p:cNvPr id="67" name="Picture 66" descr="A picture containing text, appliance&#10;&#10;Description automatically generated">
              <a:extLst>
                <a:ext uri="{FF2B5EF4-FFF2-40B4-BE49-F238E27FC236}">
                  <a16:creationId xmlns:a16="http://schemas.microsoft.com/office/drawing/2014/main" id="{F32808D4-8452-4F4D-B460-0240221E2D26}"/>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3214865" y="2118424"/>
              <a:ext cx="1357134" cy="1071038"/>
            </a:xfrm>
            <a:prstGeom prst="rect">
              <a:avLst/>
            </a:prstGeom>
          </p:spPr>
        </p:pic>
        <p:pic>
          <p:nvPicPr>
            <p:cNvPr id="68" name="Picture 67" descr="A picture containing text, sign&#10;&#10;Description automatically generated">
              <a:extLst>
                <a:ext uri="{FF2B5EF4-FFF2-40B4-BE49-F238E27FC236}">
                  <a16:creationId xmlns:a16="http://schemas.microsoft.com/office/drawing/2014/main" id="{0C85D73B-4276-406E-A243-E754606F6FD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218942" y="2496375"/>
              <a:ext cx="923636" cy="437765"/>
            </a:xfrm>
            <a:prstGeom prst="rect">
              <a:avLst/>
            </a:prstGeom>
          </p:spPr>
        </p:pic>
      </p:grpSp>
      <p:pic>
        <p:nvPicPr>
          <p:cNvPr id="71" name="Picture 70" descr="Icon&#10;&#10;Description automatically generated with medium confidence">
            <a:extLst>
              <a:ext uri="{FF2B5EF4-FFF2-40B4-BE49-F238E27FC236}">
                <a16:creationId xmlns:a16="http://schemas.microsoft.com/office/drawing/2014/main" id="{9123F571-7870-4398-87F3-718DEC4E6D23}"/>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3975847" y="5210815"/>
            <a:ext cx="667422" cy="461665"/>
          </a:xfrm>
          <a:prstGeom prst="rect">
            <a:avLst/>
          </a:prstGeom>
        </p:spPr>
      </p:pic>
      <p:pic>
        <p:nvPicPr>
          <p:cNvPr id="75" name="Picture 74" descr="A picture containing bin, container&#10;&#10;Description automatically generated">
            <a:extLst>
              <a:ext uri="{FF2B5EF4-FFF2-40B4-BE49-F238E27FC236}">
                <a16:creationId xmlns:a16="http://schemas.microsoft.com/office/drawing/2014/main" id="{179F7F3A-107D-4E14-82E1-55ACC877061D}"/>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06046" y="5096823"/>
            <a:ext cx="610899" cy="610899"/>
          </a:xfrm>
          <a:prstGeom prst="rect">
            <a:avLst/>
          </a:prstGeom>
        </p:spPr>
      </p:pic>
      <p:grpSp>
        <p:nvGrpSpPr>
          <p:cNvPr id="34" name="Group 33">
            <a:extLst>
              <a:ext uri="{FF2B5EF4-FFF2-40B4-BE49-F238E27FC236}">
                <a16:creationId xmlns:a16="http://schemas.microsoft.com/office/drawing/2014/main" id="{C142A6C7-9123-4F97-B571-29A36ABCD400}"/>
              </a:ext>
            </a:extLst>
          </p:cNvPr>
          <p:cNvGrpSpPr/>
          <p:nvPr/>
        </p:nvGrpSpPr>
        <p:grpSpPr>
          <a:xfrm>
            <a:off x="7214315" y="5122007"/>
            <a:ext cx="998353" cy="712291"/>
            <a:chOff x="5139641" y="1524358"/>
            <a:chExt cx="1808363" cy="1362364"/>
          </a:xfrm>
        </p:grpSpPr>
        <p:pic>
          <p:nvPicPr>
            <p:cNvPr id="35" name="Picture 34" descr="Chart, funnel chart&#10;&#10;Description automatically generated">
              <a:extLst>
                <a:ext uri="{FF2B5EF4-FFF2-40B4-BE49-F238E27FC236}">
                  <a16:creationId xmlns:a16="http://schemas.microsoft.com/office/drawing/2014/main" id="{CDD4AEDD-4290-42F2-9852-5CAE702711F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62641" y="1524358"/>
              <a:ext cx="1362364" cy="1362364"/>
            </a:xfrm>
            <a:prstGeom prst="rect">
              <a:avLst/>
            </a:prstGeom>
          </p:spPr>
        </p:pic>
        <p:sp>
          <p:nvSpPr>
            <p:cNvPr id="36" name="TextBox 35">
              <a:extLst>
                <a:ext uri="{FF2B5EF4-FFF2-40B4-BE49-F238E27FC236}">
                  <a16:creationId xmlns:a16="http://schemas.microsoft.com/office/drawing/2014/main" id="{88638919-B40F-42FE-8396-C0753439B9AA}"/>
                </a:ext>
              </a:extLst>
            </p:cNvPr>
            <p:cNvSpPr txBox="1"/>
            <p:nvPr/>
          </p:nvSpPr>
          <p:spPr>
            <a:xfrm>
              <a:off x="5139641" y="2034376"/>
              <a:ext cx="1808363" cy="470935"/>
            </a:xfrm>
            <a:prstGeom prst="rect">
              <a:avLst/>
            </a:prstGeom>
            <a:noFill/>
          </p:spPr>
          <p:txBody>
            <a:bodyPr wrap="square" rtlCol="0">
              <a:spAutoFit/>
            </a:bodyPr>
            <a:lstStyle/>
            <a:p>
              <a:pPr algn="ctr"/>
              <a:r>
                <a:rPr lang="en-GB" sz="500" b="1">
                  <a:solidFill>
                    <a:srgbClr val="574E48"/>
                  </a:solidFill>
                </a:rPr>
                <a:t>COFFEE</a:t>
              </a:r>
            </a:p>
            <a:p>
              <a:pPr algn="ctr"/>
              <a:r>
                <a:rPr lang="en-GB" sz="500" b="1">
                  <a:solidFill>
                    <a:srgbClr val="574E48"/>
                  </a:solidFill>
                </a:rPr>
                <a:t>CLUB</a:t>
              </a:r>
            </a:p>
          </p:txBody>
        </p:sp>
      </p:grpSp>
      <p:pic>
        <p:nvPicPr>
          <p:cNvPr id="37" name="Picture 36" descr="Diagram&#10;&#10;Description automatically generated">
            <a:extLst>
              <a:ext uri="{FF2B5EF4-FFF2-40B4-BE49-F238E27FC236}">
                <a16:creationId xmlns:a16="http://schemas.microsoft.com/office/drawing/2014/main" id="{A03E1109-2AF9-44D6-813C-B6916FB1EB2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01511" y="3217946"/>
            <a:ext cx="698647" cy="699480"/>
          </a:xfrm>
          <a:prstGeom prst="rect">
            <a:avLst/>
          </a:prstGeom>
        </p:spPr>
      </p:pic>
      <p:pic>
        <p:nvPicPr>
          <p:cNvPr id="38" name="Picture 37" descr="A picture containing solar cell, outdoor object&#10;&#10;Description automatically generated">
            <a:extLst>
              <a:ext uri="{FF2B5EF4-FFF2-40B4-BE49-F238E27FC236}">
                <a16:creationId xmlns:a16="http://schemas.microsoft.com/office/drawing/2014/main" id="{F8BCA9AA-D20E-4088-99FE-BF5163F6FA6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442056" y="3346065"/>
            <a:ext cx="745986" cy="559490"/>
          </a:xfrm>
          <a:prstGeom prst="rect">
            <a:avLst/>
          </a:prstGeom>
        </p:spPr>
      </p:pic>
      <p:pic>
        <p:nvPicPr>
          <p:cNvPr id="39" name="Picture 38" descr="Arrow&#10;&#10;Description automatically generated">
            <a:extLst>
              <a:ext uri="{FF2B5EF4-FFF2-40B4-BE49-F238E27FC236}">
                <a16:creationId xmlns:a16="http://schemas.microsoft.com/office/drawing/2014/main" id="{93CBAFA8-B49A-4600-B3E3-63A605EFB3F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508417" y="1361733"/>
            <a:ext cx="723961" cy="723774"/>
          </a:xfrm>
          <a:prstGeom prst="rect">
            <a:avLst/>
          </a:prstGeom>
        </p:spPr>
      </p:pic>
      <p:graphicFrame>
        <p:nvGraphicFramePr>
          <p:cNvPr id="40" name="Table 9">
            <a:extLst>
              <a:ext uri="{FF2B5EF4-FFF2-40B4-BE49-F238E27FC236}">
                <a16:creationId xmlns:a16="http://schemas.microsoft.com/office/drawing/2014/main" id="{30EBB859-D155-418D-92B0-2F786F8FB632}"/>
              </a:ext>
            </a:extLst>
          </p:cNvPr>
          <p:cNvGraphicFramePr>
            <a:graphicFrameLocks noGrp="1"/>
          </p:cNvGraphicFramePr>
          <p:nvPr>
            <p:extLst>
              <p:ext uri="{D42A27DB-BD31-4B8C-83A1-F6EECF244321}">
                <p14:modId xmlns:p14="http://schemas.microsoft.com/office/powerpoint/2010/main" val="1633320724"/>
              </p:ext>
            </p:extLst>
          </p:nvPr>
        </p:nvGraphicFramePr>
        <p:xfrm>
          <a:off x="5007090" y="1155896"/>
          <a:ext cx="4635228" cy="1426665"/>
        </p:xfrm>
        <a:graphic>
          <a:graphicData uri="http://schemas.openxmlformats.org/drawingml/2006/table">
            <a:tbl>
              <a:tblPr firstRow="1" bandRow="1">
                <a:tableStyleId>{5940675A-B579-460E-94D1-54222C63F5DA}</a:tableStyleId>
              </a:tblPr>
              <a:tblGrid>
                <a:gridCol w="1545076">
                  <a:extLst>
                    <a:ext uri="{9D8B030D-6E8A-4147-A177-3AD203B41FA5}">
                      <a16:colId xmlns:a16="http://schemas.microsoft.com/office/drawing/2014/main" val="2522218000"/>
                    </a:ext>
                  </a:extLst>
                </a:gridCol>
                <a:gridCol w="1545076">
                  <a:extLst>
                    <a:ext uri="{9D8B030D-6E8A-4147-A177-3AD203B41FA5}">
                      <a16:colId xmlns:a16="http://schemas.microsoft.com/office/drawing/2014/main" val="1791539412"/>
                    </a:ext>
                  </a:extLst>
                </a:gridCol>
                <a:gridCol w="1545076">
                  <a:extLst>
                    <a:ext uri="{9D8B030D-6E8A-4147-A177-3AD203B41FA5}">
                      <a16:colId xmlns:a16="http://schemas.microsoft.com/office/drawing/2014/main" val="1421657052"/>
                    </a:ext>
                  </a:extLst>
                </a:gridCol>
              </a:tblGrid>
              <a:tr h="1426665">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366483117"/>
                  </a:ext>
                </a:extLst>
              </a:tr>
            </a:tbl>
          </a:graphicData>
        </a:graphic>
      </p:graphicFrame>
      <p:graphicFrame>
        <p:nvGraphicFramePr>
          <p:cNvPr id="41" name="Table 9">
            <a:extLst>
              <a:ext uri="{FF2B5EF4-FFF2-40B4-BE49-F238E27FC236}">
                <a16:creationId xmlns:a16="http://schemas.microsoft.com/office/drawing/2014/main" id="{3CA19105-7127-4314-A6B0-1230A5E28B09}"/>
              </a:ext>
            </a:extLst>
          </p:cNvPr>
          <p:cNvGraphicFramePr>
            <a:graphicFrameLocks noGrp="1"/>
          </p:cNvGraphicFramePr>
          <p:nvPr>
            <p:extLst>
              <p:ext uri="{D42A27DB-BD31-4B8C-83A1-F6EECF244321}">
                <p14:modId xmlns:p14="http://schemas.microsoft.com/office/powerpoint/2010/main" val="600048534"/>
              </p:ext>
            </p:extLst>
          </p:nvPr>
        </p:nvGraphicFramePr>
        <p:xfrm>
          <a:off x="5014021" y="4819684"/>
          <a:ext cx="4624737" cy="1520318"/>
        </p:xfrm>
        <a:graphic>
          <a:graphicData uri="http://schemas.openxmlformats.org/drawingml/2006/table">
            <a:tbl>
              <a:tblPr firstRow="1" bandRow="1">
                <a:tableStyleId>{5940675A-B579-460E-94D1-54222C63F5DA}</a:tableStyleId>
              </a:tblPr>
              <a:tblGrid>
                <a:gridCol w="1541579">
                  <a:extLst>
                    <a:ext uri="{9D8B030D-6E8A-4147-A177-3AD203B41FA5}">
                      <a16:colId xmlns:a16="http://schemas.microsoft.com/office/drawing/2014/main" val="2522218000"/>
                    </a:ext>
                  </a:extLst>
                </a:gridCol>
                <a:gridCol w="1541579">
                  <a:extLst>
                    <a:ext uri="{9D8B030D-6E8A-4147-A177-3AD203B41FA5}">
                      <a16:colId xmlns:a16="http://schemas.microsoft.com/office/drawing/2014/main" val="1791539412"/>
                    </a:ext>
                  </a:extLst>
                </a:gridCol>
                <a:gridCol w="1541579">
                  <a:extLst>
                    <a:ext uri="{9D8B030D-6E8A-4147-A177-3AD203B41FA5}">
                      <a16:colId xmlns:a16="http://schemas.microsoft.com/office/drawing/2014/main" val="1421657052"/>
                    </a:ext>
                  </a:extLst>
                </a:gridCol>
              </a:tblGrid>
              <a:tr h="1520318">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366483117"/>
                  </a:ext>
                </a:extLst>
              </a:tr>
            </a:tbl>
          </a:graphicData>
        </a:graphic>
      </p:graphicFrame>
      <p:graphicFrame>
        <p:nvGraphicFramePr>
          <p:cNvPr id="44" name="Table 9">
            <a:extLst>
              <a:ext uri="{FF2B5EF4-FFF2-40B4-BE49-F238E27FC236}">
                <a16:creationId xmlns:a16="http://schemas.microsoft.com/office/drawing/2014/main" id="{E4F9896C-5D65-44A2-8593-677A69002BD9}"/>
              </a:ext>
            </a:extLst>
          </p:cNvPr>
          <p:cNvGraphicFramePr>
            <a:graphicFrameLocks noGrp="1"/>
          </p:cNvGraphicFramePr>
          <p:nvPr>
            <p:extLst>
              <p:ext uri="{D42A27DB-BD31-4B8C-83A1-F6EECF244321}">
                <p14:modId xmlns:p14="http://schemas.microsoft.com/office/powerpoint/2010/main" val="3737131794"/>
              </p:ext>
            </p:extLst>
          </p:nvPr>
        </p:nvGraphicFramePr>
        <p:xfrm>
          <a:off x="5017581" y="2981578"/>
          <a:ext cx="4624737" cy="1463854"/>
        </p:xfrm>
        <a:graphic>
          <a:graphicData uri="http://schemas.openxmlformats.org/drawingml/2006/table">
            <a:tbl>
              <a:tblPr firstRow="1" bandRow="1">
                <a:tableStyleId>{5940675A-B579-460E-94D1-54222C63F5DA}</a:tableStyleId>
              </a:tblPr>
              <a:tblGrid>
                <a:gridCol w="1541579">
                  <a:extLst>
                    <a:ext uri="{9D8B030D-6E8A-4147-A177-3AD203B41FA5}">
                      <a16:colId xmlns:a16="http://schemas.microsoft.com/office/drawing/2014/main" val="2522218000"/>
                    </a:ext>
                  </a:extLst>
                </a:gridCol>
                <a:gridCol w="1541579">
                  <a:extLst>
                    <a:ext uri="{9D8B030D-6E8A-4147-A177-3AD203B41FA5}">
                      <a16:colId xmlns:a16="http://schemas.microsoft.com/office/drawing/2014/main" val="1791539412"/>
                    </a:ext>
                  </a:extLst>
                </a:gridCol>
                <a:gridCol w="1541579">
                  <a:extLst>
                    <a:ext uri="{9D8B030D-6E8A-4147-A177-3AD203B41FA5}">
                      <a16:colId xmlns:a16="http://schemas.microsoft.com/office/drawing/2014/main" val="1421657052"/>
                    </a:ext>
                  </a:extLst>
                </a:gridCol>
              </a:tblGrid>
              <a:tr h="1463854">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366483117"/>
                  </a:ext>
                </a:extLst>
              </a:tr>
            </a:tbl>
          </a:graphicData>
        </a:graphic>
      </p:graphicFrame>
      <p:sp>
        <p:nvSpPr>
          <p:cNvPr id="45" name="TextBox 44">
            <a:extLst>
              <a:ext uri="{FF2B5EF4-FFF2-40B4-BE49-F238E27FC236}">
                <a16:creationId xmlns:a16="http://schemas.microsoft.com/office/drawing/2014/main" id="{DE2B3FF6-66B3-48E8-8AE5-6DA4200B809E}"/>
              </a:ext>
            </a:extLst>
          </p:cNvPr>
          <p:cNvSpPr txBox="1"/>
          <p:nvPr/>
        </p:nvSpPr>
        <p:spPr>
          <a:xfrm>
            <a:off x="4983504" y="888151"/>
            <a:ext cx="4089931" cy="261610"/>
          </a:xfrm>
          <a:prstGeom prst="rect">
            <a:avLst/>
          </a:prstGeom>
          <a:noFill/>
        </p:spPr>
        <p:txBody>
          <a:bodyPr wrap="square" lIns="91440" tIns="45720" rIns="91440" bIns="45720" rtlCol="0" anchor="t">
            <a:spAutoFit/>
          </a:bodyPr>
          <a:lstStyle/>
          <a:p>
            <a:r>
              <a:rPr lang="en-US" sz="1100" b="1">
                <a:latin typeface="Century Gothic"/>
              </a:rPr>
              <a:t>Problem: Transport</a:t>
            </a:r>
            <a:endParaRPr lang="en-US" sz="1100" b="1">
              <a:latin typeface="Century Gothic" panose="020B0502020202020204" pitchFamily="34" charset="0"/>
            </a:endParaRPr>
          </a:p>
        </p:txBody>
      </p:sp>
      <p:sp>
        <p:nvSpPr>
          <p:cNvPr id="46" name="Rectangle 45">
            <a:extLst>
              <a:ext uri="{FF2B5EF4-FFF2-40B4-BE49-F238E27FC236}">
                <a16:creationId xmlns:a16="http://schemas.microsoft.com/office/drawing/2014/main" id="{26C1F3B9-A31E-4E2A-B876-5DFCD61194C4}"/>
              </a:ext>
            </a:extLst>
          </p:cNvPr>
          <p:cNvSpPr/>
          <p:nvPr/>
        </p:nvSpPr>
        <p:spPr>
          <a:xfrm>
            <a:off x="5007090" y="81352"/>
            <a:ext cx="4635230" cy="6518472"/>
          </a:xfrm>
          <a:prstGeom prst="rect">
            <a:avLst/>
          </a:prstGeom>
          <a:noFill/>
          <a:ln w="19050">
            <a:solidFill>
              <a:srgbClr val="4B6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sp>
        <p:nvSpPr>
          <p:cNvPr id="47" name="TextBox 46">
            <a:extLst>
              <a:ext uri="{FF2B5EF4-FFF2-40B4-BE49-F238E27FC236}">
                <a16:creationId xmlns:a16="http://schemas.microsoft.com/office/drawing/2014/main" id="{05E5608C-A861-419D-8831-DFF724531CBA}"/>
              </a:ext>
            </a:extLst>
          </p:cNvPr>
          <p:cNvSpPr txBox="1"/>
          <p:nvPr/>
        </p:nvSpPr>
        <p:spPr>
          <a:xfrm>
            <a:off x="9133284" y="120401"/>
            <a:ext cx="1184579" cy="338554"/>
          </a:xfrm>
          <a:prstGeom prst="rect">
            <a:avLst/>
          </a:prstGeom>
          <a:noFill/>
        </p:spPr>
        <p:txBody>
          <a:bodyPr wrap="square" rtlCol="0">
            <a:spAutoFit/>
          </a:bodyPr>
          <a:lstStyle/>
          <a:p>
            <a:r>
              <a:rPr lang="en-US" sz="1600" b="1">
                <a:latin typeface="Century Gothic" panose="020B0502020202020204" pitchFamily="34" charset="0"/>
              </a:rPr>
              <a:t>SS3</a:t>
            </a:r>
            <a:endParaRPr lang="en-GB" sz="1600" b="1">
              <a:latin typeface="Century Gothic" panose="020B0502020202020204" pitchFamily="34" charset="0"/>
            </a:endParaRPr>
          </a:p>
        </p:txBody>
      </p:sp>
      <p:pic>
        <p:nvPicPr>
          <p:cNvPr id="76" name="Picture 75">
            <a:extLst>
              <a:ext uri="{FF2B5EF4-FFF2-40B4-BE49-F238E27FC236}">
                <a16:creationId xmlns:a16="http://schemas.microsoft.com/office/drawing/2014/main" id="{3D55FB42-3A38-4A08-9FCC-2C09969E6C74}"/>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317800" y="6655422"/>
            <a:ext cx="1324518" cy="174220"/>
          </a:xfrm>
          <a:prstGeom prst="rect">
            <a:avLst/>
          </a:prstGeom>
        </p:spPr>
      </p:pic>
      <p:sp>
        <p:nvSpPr>
          <p:cNvPr id="77" name="TextBox 76">
            <a:extLst>
              <a:ext uri="{FF2B5EF4-FFF2-40B4-BE49-F238E27FC236}">
                <a16:creationId xmlns:a16="http://schemas.microsoft.com/office/drawing/2014/main" id="{5B5D58D3-C262-43F1-9BBB-7BA7C1BB549B}"/>
              </a:ext>
            </a:extLst>
          </p:cNvPr>
          <p:cNvSpPr txBox="1"/>
          <p:nvPr/>
        </p:nvSpPr>
        <p:spPr>
          <a:xfrm>
            <a:off x="4977145" y="1148335"/>
            <a:ext cx="1697678" cy="1446550"/>
          </a:xfrm>
          <a:prstGeom prst="rect">
            <a:avLst/>
          </a:prstGeom>
          <a:noFill/>
          <a:ln>
            <a:noFill/>
          </a:ln>
        </p:spPr>
        <p:txBody>
          <a:bodyPr wrap="square" lIns="91440" tIns="45720" rIns="91440" bIns="45720" rtlCol="0" anchor="t">
            <a:spAutoFit/>
          </a:bodyPr>
          <a:lstStyle/>
          <a:p>
            <a:r>
              <a:rPr lang="en-US" sz="1100" b="1">
                <a:latin typeface="Century Gothic"/>
              </a:rPr>
              <a:t>Action 1: </a:t>
            </a:r>
            <a:r>
              <a:rPr lang="en-US" sz="1100">
                <a:latin typeface="Century Gothic"/>
              </a:rPr>
              <a:t>Use public transport</a:t>
            </a:r>
          </a:p>
          <a:p>
            <a:endParaRPr lang="en-US" sz="1100" b="1">
              <a:latin typeface="Century Gothic"/>
            </a:endParaRPr>
          </a:p>
          <a:p>
            <a:endParaRPr lang="en-US" sz="1100" b="1">
              <a:latin typeface="Century Gothic"/>
            </a:endParaRPr>
          </a:p>
          <a:p>
            <a:endParaRPr lang="en-US" sz="1100" b="1">
              <a:latin typeface="Century Gothic"/>
            </a:endParaRPr>
          </a:p>
          <a:p>
            <a:r>
              <a:rPr lang="en-US" sz="1100">
                <a:latin typeface="Century Gothic"/>
              </a:rPr>
              <a:t>Initial cost: £0</a:t>
            </a:r>
          </a:p>
          <a:p>
            <a:r>
              <a:rPr lang="en-US" sz="1100">
                <a:latin typeface="Century Gothic"/>
              </a:rPr>
              <a:t>Cost per year: £0</a:t>
            </a:r>
          </a:p>
          <a:p>
            <a:r>
              <a:rPr lang="en-US" sz="1100">
                <a:latin typeface="Century Gothic"/>
              </a:rPr>
              <a:t>CO</a:t>
            </a:r>
            <a:r>
              <a:rPr lang="en-US" sz="1100" baseline="-25000">
                <a:latin typeface="Century Gothic"/>
              </a:rPr>
              <a:t>2</a:t>
            </a:r>
            <a:r>
              <a:rPr lang="en-US" sz="1100">
                <a:latin typeface="Century Gothic"/>
              </a:rPr>
              <a:t>: -0.6 tons/year</a:t>
            </a:r>
            <a:endParaRPr lang="en-US" sz="1100">
              <a:latin typeface="Century Gothic" panose="020B0502020202020204" pitchFamily="34" charset="0"/>
            </a:endParaRPr>
          </a:p>
        </p:txBody>
      </p:sp>
      <p:sp>
        <p:nvSpPr>
          <p:cNvPr id="78" name="TextBox 77">
            <a:extLst>
              <a:ext uri="{FF2B5EF4-FFF2-40B4-BE49-F238E27FC236}">
                <a16:creationId xmlns:a16="http://schemas.microsoft.com/office/drawing/2014/main" id="{BDD5DE28-9BAC-4E14-AD75-F474BB1ACD68}"/>
              </a:ext>
            </a:extLst>
          </p:cNvPr>
          <p:cNvSpPr txBox="1"/>
          <p:nvPr/>
        </p:nvSpPr>
        <p:spPr>
          <a:xfrm>
            <a:off x="6560521" y="1172267"/>
            <a:ext cx="1697678" cy="1446550"/>
          </a:xfrm>
          <a:prstGeom prst="rect">
            <a:avLst/>
          </a:prstGeom>
          <a:noFill/>
          <a:ln>
            <a:noFill/>
          </a:ln>
        </p:spPr>
        <p:txBody>
          <a:bodyPr wrap="square" lIns="91440" tIns="45720" rIns="91440" bIns="45720" rtlCol="0" anchor="t">
            <a:spAutoFit/>
          </a:bodyPr>
          <a:lstStyle/>
          <a:p>
            <a:r>
              <a:rPr lang="en-US" sz="1100" b="1">
                <a:latin typeface="Century Gothic"/>
              </a:rPr>
              <a:t>Action 2: </a:t>
            </a:r>
            <a:r>
              <a:rPr lang="en-US" sz="1100">
                <a:latin typeface="Century Gothic"/>
              </a:rPr>
              <a:t>Buy bikes</a:t>
            </a:r>
            <a:endParaRPr lang="en-US" sz="1100" b="1">
              <a:latin typeface="Century Gothic"/>
            </a:endParaRPr>
          </a:p>
          <a:p>
            <a:endParaRPr lang="en-US" sz="1100" b="1">
              <a:latin typeface="Century Gothic"/>
            </a:endParaRPr>
          </a:p>
          <a:p>
            <a:endParaRPr lang="en-US" sz="1100" b="1">
              <a:latin typeface="Century Gothic"/>
            </a:endParaRPr>
          </a:p>
          <a:p>
            <a:endParaRPr lang="en-US" sz="1100">
              <a:latin typeface="Century Gothic"/>
            </a:endParaRPr>
          </a:p>
          <a:p>
            <a:endParaRPr lang="en-US" sz="1100">
              <a:latin typeface="Century Gothic"/>
            </a:endParaRPr>
          </a:p>
          <a:p>
            <a:r>
              <a:rPr lang="en-US" sz="1100">
                <a:latin typeface="Century Gothic"/>
              </a:rPr>
              <a:t>Initial cost: £500</a:t>
            </a:r>
          </a:p>
          <a:p>
            <a:r>
              <a:rPr lang="en-US" sz="1100">
                <a:latin typeface="Century Gothic"/>
              </a:rPr>
              <a:t>Cost per year: £0</a:t>
            </a:r>
          </a:p>
          <a:p>
            <a:r>
              <a:rPr lang="en-US" sz="1100">
                <a:latin typeface="Century Gothic"/>
              </a:rPr>
              <a:t>CO</a:t>
            </a:r>
            <a:r>
              <a:rPr lang="en-US" sz="1100" baseline="-25000">
                <a:latin typeface="Century Gothic"/>
              </a:rPr>
              <a:t>2</a:t>
            </a:r>
            <a:r>
              <a:rPr lang="en-US" sz="1100">
                <a:latin typeface="Century Gothic"/>
              </a:rPr>
              <a:t>: -1.3 tons/year</a:t>
            </a:r>
            <a:endParaRPr lang="en-US" sz="1100">
              <a:latin typeface="Century Gothic" panose="020B0502020202020204" pitchFamily="34" charset="0"/>
            </a:endParaRPr>
          </a:p>
        </p:txBody>
      </p:sp>
      <p:sp>
        <p:nvSpPr>
          <p:cNvPr id="79" name="TextBox 78">
            <a:extLst>
              <a:ext uri="{FF2B5EF4-FFF2-40B4-BE49-F238E27FC236}">
                <a16:creationId xmlns:a16="http://schemas.microsoft.com/office/drawing/2014/main" id="{C635960B-7D82-4096-9C8A-AB5D698D0A6E}"/>
              </a:ext>
            </a:extLst>
          </p:cNvPr>
          <p:cNvSpPr txBox="1"/>
          <p:nvPr/>
        </p:nvSpPr>
        <p:spPr>
          <a:xfrm>
            <a:off x="8111148" y="1183577"/>
            <a:ext cx="1697678" cy="1446550"/>
          </a:xfrm>
          <a:prstGeom prst="rect">
            <a:avLst/>
          </a:prstGeom>
          <a:noFill/>
          <a:ln>
            <a:noFill/>
          </a:ln>
        </p:spPr>
        <p:txBody>
          <a:bodyPr wrap="square" lIns="91440" tIns="45720" rIns="91440" bIns="45720" rtlCol="0" anchor="t">
            <a:spAutoFit/>
          </a:bodyPr>
          <a:lstStyle/>
          <a:p>
            <a:r>
              <a:rPr lang="en-US" sz="1100" b="1">
                <a:latin typeface="Century Gothic"/>
              </a:rPr>
              <a:t>Action 3: </a:t>
            </a:r>
            <a:r>
              <a:rPr lang="en-US" sz="1100">
                <a:latin typeface="Century Gothic"/>
              </a:rPr>
              <a:t>Buy local</a:t>
            </a:r>
            <a:endParaRPr lang="en-US" sz="1100" b="1">
              <a:latin typeface="Century Gothic"/>
            </a:endParaRPr>
          </a:p>
          <a:p>
            <a:endParaRPr lang="en-US" sz="1100" b="1">
              <a:latin typeface="Century Gothic"/>
            </a:endParaRPr>
          </a:p>
          <a:p>
            <a:endParaRPr lang="en-US" sz="1100" b="1">
              <a:latin typeface="Century Gothic"/>
            </a:endParaRPr>
          </a:p>
          <a:p>
            <a:endParaRPr lang="en-US" sz="1100" b="1">
              <a:latin typeface="Century Gothic"/>
            </a:endParaRPr>
          </a:p>
          <a:p>
            <a:endParaRPr lang="en-US" sz="1100" b="1">
              <a:latin typeface="Century Gothic"/>
            </a:endParaRPr>
          </a:p>
          <a:p>
            <a:r>
              <a:rPr lang="en-US" sz="1100">
                <a:latin typeface="Century Gothic"/>
              </a:rPr>
              <a:t>Initial cost: £0</a:t>
            </a:r>
          </a:p>
          <a:p>
            <a:r>
              <a:rPr lang="en-US" sz="1100">
                <a:latin typeface="Century Gothic"/>
              </a:rPr>
              <a:t>Cost per year: £600</a:t>
            </a:r>
          </a:p>
          <a:p>
            <a:r>
              <a:rPr lang="en-US" sz="1100">
                <a:latin typeface="Century Gothic"/>
              </a:rPr>
              <a:t>CO</a:t>
            </a:r>
            <a:r>
              <a:rPr lang="en-US" sz="1100" baseline="-25000">
                <a:latin typeface="Century Gothic"/>
              </a:rPr>
              <a:t>2</a:t>
            </a:r>
            <a:r>
              <a:rPr lang="en-US" sz="1100">
                <a:latin typeface="Century Gothic"/>
              </a:rPr>
              <a:t>: -1.1 tons/year</a:t>
            </a:r>
            <a:endParaRPr lang="en-US" sz="1100">
              <a:latin typeface="Century Gothic" panose="020B0502020202020204" pitchFamily="34" charset="0"/>
            </a:endParaRPr>
          </a:p>
        </p:txBody>
      </p:sp>
      <p:sp>
        <p:nvSpPr>
          <p:cNvPr id="80" name="TextBox 79">
            <a:extLst>
              <a:ext uri="{FF2B5EF4-FFF2-40B4-BE49-F238E27FC236}">
                <a16:creationId xmlns:a16="http://schemas.microsoft.com/office/drawing/2014/main" id="{87AFB74A-83F0-4351-82E5-7517CD551716}"/>
              </a:ext>
            </a:extLst>
          </p:cNvPr>
          <p:cNvSpPr txBox="1"/>
          <p:nvPr/>
        </p:nvSpPr>
        <p:spPr>
          <a:xfrm>
            <a:off x="4983504" y="2714766"/>
            <a:ext cx="4089931" cy="261610"/>
          </a:xfrm>
          <a:prstGeom prst="rect">
            <a:avLst/>
          </a:prstGeom>
          <a:noFill/>
        </p:spPr>
        <p:txBody>
          <a:bodyPr wrap="square" lIns="91440" tIns="45720" rIns="91440" bIns="45720" rtlCol="0" anchor="t">
            <a:spAutoFit/>
          </a:bodyPr>
          <a:lstStyle/>
          <a:p>
            <a:r>
              <a:rPr lang="en-US" sz="1100" b="1">
                <a:latin typeface="Century Gothic"/>
              </a:rPr>
              <a:t>Problem: Electricity</a:t>
            </a:r>
            <a:endParaRPr lang="en-US" sz="1100" b="1">
              <a:latin typeface="Century Gothic" panose="020B0502020202020204" pitchFamily="34" charset="0"/>
            </a:endParaRPr>
          </a:p>
        </p:txBody>
      </p:sp>
      <p:sp>
        <p:nvSpPr>
          <p:cNvPr id="81" name="TextBox 80">
            <a:extLst>
              <a:ext uri="{FF2B5EF4-FFF2-40B4-BE49-F238E27FC236}">
                <a16:creationId xmlns:a16="http://schemas.microsoft.com/office/drawing/2014/main" id="{82089F9D-CEFE-42D3-9010-34A16141A518}"/>
              </a:ext>
            </a:extLst>
          </p:cNvPr>
          <p:cNvSpPr txBox="1"/>
          <p:nvPr/>
        </p:nvSpPr>
        <p:spPr>
          <a:xfrm>
            <a:off x="4979579" y="2998882"/>
            <a:ext cx="1697678" cy="1446550"/>
          </a:xfrm>
          <a:prstGeom prst="rect">
            <a:avLst/>
          </a:prstGeom>
          <a:noFill/>
          <a:ln>
            <a:noFill/>
          </a:ln>
        </p:spPr>
        <p:txBody>
          <a:bodyPr wrap="square" lIns="91440" tIns="45720" rIns="91440" bIns="45720" rtlCol="0" anchor="t">
            <a:spAutoFit/>
          </a:bodyPr>
          <a:lstStyle/>
          <a:p>
            <a:r>
              <a:rPr lang="en-US" sz="1100" b="1">
                <a:latin typeface="Century Gothic"/>
              </a:rPr>
              <a:t>Action 1: </a:t>
            </a:r>
            <a:r>
              <a:rPr lang="en-US" sz="1100">
                <a:latin typeface="Century Gothic"/>
              </a:rPr>
              <a:t>Increase efficiency</a:t>
            </a:r>
            <a:endParaRPr lang="en-US" sz="1100" b="1">
              <a:latin typeface="Century Gothic"/>
            </a:endParaRPr>
          </a:p>
          <a:p>
            <a:endParaRPr lang="en-US" sz="1100" b="1">
              <a:latin typeface="Century Gothic"/>
            </a:endParaRPr>
          </a:p>
          <a:p>
            <a:endParaRPr lang="en-US" sz="1100" b="1">
              <a:latin typeface="Century Gothic"/>
            </a:endParaRPr>
          </a:p>
          <a:p>
            <a:endParaRPr lang="en-US" sz="1100" b="1">
              <a:latin typeface="Century Gothic"/>
            </a:endParaRPr>
          </a:p>
          <a:p>
            <a:r>
              <a:rPr lang="en-US" sz="1100">
                <a:latin typeface="Century Gothic"/>
              </a:rPr>
              <a:t>Initial cost: £3000</a:t>
            </a:r>
          </a:p>
          <a:p>
            <a:r>
              <a:rPr lang="en-US" sz="1100">
                <a:latin typeface="Century Gothic"/>
              </a:rPr>
              <a:t>Saving per year: £120</a:t>
            </a:r>
          </a:p>
          <a:p>
            <a:r>
              <a:rPr lang="en-US" sz="1100">
                <a:latin typeface="Century Gothic"/>
              </a:rPr>
              <a:t>CO</a:t>
            </a:r>
            <a:r>
              <a:rPr lang="en-US" sz="1100" baseline="-25000">
                <a:latin typeface="Century Gothic"/>
              </a:rPr>
              <a:t>2</a:t>
            </a:r>
            <a:r>
              <a:rPr lang="en-US" sz="1100">
                <a:latin typeface="Century Gothic"/>
              </a:rPr>
              <a:t>: -1.0 tons/year</a:t>
            </a:r>
            <a:endParaRPr lang="en-US" sz="1100">
              <a:latin typeface="Century Gothic" panose="020B0502020202020204" pitchFamily="34" charset="0"/>
            </a:endParaRPr>
          </a:p>
        </p:txBody>
      </p:sp>
      <p:sp>
        <p:nvSpPr>
          <p:cNvPr id="82" name="TextBox 81">
            <a:extLst>
              <a:ext uri="{FF2B5EF4-FFF2-40B4-BE49-F238E27FC236}">
                <a16:creationId xmlns:a16="http://schemas.microsoft.com/office/drawing/2014/main" id="{CE8E3E53-735C-4230-B5AC-E1A68BC2FDDB}"/>
              </a:ext>
            </a:extLst>
          </p:cNvPr>
          <p:cNvSpPr txBox="1"/>
          <p:nvPr/>
        </p:nvSpPr>
        <p:spPr>
          <a:xfrm>
            <a:off x="6571234" y="3011660"/>
            <a:ext cx="1697678" cy="1446550"/>
          </a:xfrm>
          <a:prstGeom prst="rect">
            <a:avLst/>
          </a:prstGeom>
          <a:noFill/>
          <a:ln>
            <a:noFill/>
          </a:ln>
        </p:spPr>
        <p:txBody>
          <a:bodyPr wrap="square" lIns="91440" tIns="45720" rIns="91440" bIns="45720" rtlCol="0" anchor="t">
            <a:spAutoFit/>
          </a:bodyPr>
          <a:lstStyle/>
          <a:p>
            <a:r>
              <a:rPr lang="en-US" sz="1100" b="1">
                <a:latin typeface="Century Gothic"/>
              </a:rPr>
              <a:t>Action 2: </a:t>
            </a:r>
            <a:r>
              <a:rPr lang="en-US" sz="1100">
                <a:latin typeface="Century Gothic"/>
              </a:rPr>
              <a:t>Change provider</a:t>
            </a:r>
            <a:endParaRPr lang="en-US" sz="1100" b="1">
              <a:latin typeface="Century Gothic"/>
            </a:endParaRPr>
          </a:p>
          <a:p>
            <a:endParaRPr lang="en-US" sz="1100" b="1">
              <a:latin typeface="Century Gothic"/>
            </a:endParaRPr>
          </a:p>
          <a:p>
            <a:endParaRPr lang="en-US" sz="1100" b="1">
              <a:latin typeface="Century Gothic"/>
            </a:endParaRPr>
          </a:p>
          <a:p>
            <a:endParaRPr lang="en-US" sz="1100" b="1">
              <a:latin typeface="Century Gothic"/>
            </a:endParaRPr>
          </a:p>
          <a:p>
            <a:r>
              <a:rPr lang="en-US" sz="1100">
                <a:latin typeface="Century Gothic"/>
              </a:rPr>
              <a:t>Initial cost: £500</a:t>
            </a:r>
          </a:p>
          <a:p>
            <a:r>
              <a:rPr lang="en-US" sz="1100">
                <a:latin typeface="Century Gothic"/>
              </a:rPr>
              <a:t>Cost per year: £180</a:t>
            </a:r>
          </a:p>
          <a:p>
            <a:r>
              <a:rPr lang="en-US" sz="1100">
                <a:latin typeface="Century Gothic"/>
              </a:rPr>
              <a:t>CO</a:t>
            </a:r>
            <a:r>
              <a:rPr lang="en-US" sz="1100" baseline="-25000">
                <a:latin typeface="Century Gothic"/>
              </a:rPr>
              <a:t>2</a:t>
            </a:r>
            <a:r>
              <a:rPr lang="en-US" sz="1100">
                <a:latin typeface="Century Gothic"/>
              </a:rPr>
              <a:t>: -1.4 tons/year</a:t>
            </a:r>
          </a:p>
        </p:txBody>
      </p:sp>
      <p:sp>
        <p:nvSpPr>
          <p:cNvPr id="83" name="TextBox 82">
            <a:extLst>
              <a:ext uri="{FF2B5EF4-FFF2-40B4-BE49-F238E27FC236}">
                <a16:creationId xmlns:a16="http://schemas.microsoft.com/office/drawing/2014/main" id="{311849C3-A9DA-48A5-842B-B5BDD2D52907}"/>
              </a:ext>
            </a:extLst>
          </p:cNvPr>
          <p:cNvSpPr txBox="1"/>
          <p:nvPr/>
        </p:nvSpPr>
        <p:spPr>
          <a:xfrm>
            <a:off x="8049199" y="2955353"/>
            <a:ext cx="1652651" cy="1446550"/>
          </a:xfrm>
          <a:prstGeom prst="rect">
            <a:avLst/>
          </a:prstGeom>
          <a:noFill/>
          <a:ln>
            <a:noFill/>
          </a:ln>
        </p:spPr>
        <p:txBody>
          <a:bodyPr wrap="square" lIns="91440" tIns="45720" rIns="91440" bIns="45720" rtlCol="0" anchor="t">
            <a:spAutoFit/>
          </a:bodyPr>
          <a:lstStyle/>
          <a:p>
            <a:r>
              <a:rPr lang="en-US" sz="1100" b="1">
                <a:latin typeface="Century Gothic"/>
              </a:rPr>
              <a:t>Action 3: </a:t>
            </a:r>
            <a:r>
              <a:rPr lang="en-US" sz="1100">
                <a:latin typeface="Century Gothic"/>
              </a:rPr>
              <a:t>Install solar </a:t>
            </a:r>
          </a:p>
          <a:p>
            <a:r>
              <a:rPr lang="en-US" sz="1100">
                <a:latin typeface="Century Gothic"/>
              </a:rPr>
              <a:t>panels</a:t>
            </a:r>
            <a:endParaRPr lang="en-US" sz="1100" b="1">
              <a:latin typeface="Century Gothic"/>
            </a:endParaRPr>
          </a:p>
          <a:p>
            <a:endParaRPr lang="en-US" sz="1100" b="1">
              <a:latin typeface="Century Gothic"/>
            </a:endParaRPr>
          </a:p>
          <a:p>
            <a:endParaRPr lang="en-US" sz="1100" b="1">
              <a:latin typeface="Century Gothic"/>
            </a:endParaRPr>
          </a:p>
          <a:p>
            <a:endParaRPr lang="en-US" sz="1100" b="1">
              <a:latin typeface="Century Gothic"/>
            </a:endParaRPr>
          </a:p>
          <a:p>
            <a:r>
              <a:rPr lang="en-US" sz="1100">
                <a:latin typeface="Century Gothic"/>
              </a:rPr>
              <a:t>Initial cost: £5000</a:t>
            </a:r>
          </a:p>
          <a:p>
            <a:r>
              <a:rPr lang="en-US" sz="1100">
                <a:latin typeface="Century Gothic"/>
              </a:rPr>
              <a:t>Saving per year: £800</a:t>
            </a:r>
          </a:p>
          <a:p>
            <a:r>
              <a:rPr lang="en-US" sz="1100">
                <a:latin typeface="Century Gothic"/>
              </a:rPr>
              <a:t>CO</a:t>
            </a:r>
            <a:r>
              <a:rPr lang="en-US" sz="1100" baseline="-25000">
                <a:latin typeface="Century Gothic"/>
              </a:rPr>
              <a:t>2</a:t>
            </a:r>
            <a:r>
              <a:rPr lang="en-US" sz="1100">
                <a:latin typeface="Century Gothic"/>
              </a:rPr>
              <a:t>: -1.6 tons/year</a:t>
            </a:r>
          </a:p>
        </p:txBody>
      </p:sp>
      <p:sp>
        <p:nvSpPr>
          <p:cNvPr id="84" name="TextBox 83">
            <a:extLst>
              <a:ext uri="{FF2B5EF4-FFF2-40B4-BE49-F238E27FC236}">
                <a16:creationId xmlns:a16="http://schemas.microsoft.com/office/drawing/2014/main" id="{304A049E-5B19-4A10-8C79-980588AA63EC}"/>
              </a:ext>
            </a:extLst>
          </p:cNvPr>
          <p:cNvSpPr txBox="1"/>
          <p:nvPr/>
        </p:nvSpPr>
        <p:spPr>
          <a:xfrm>
            <a:off x="4983504" y="4552080"/>
            <a:ext cx="4089931" cy="261610"/>
          </a:xfrm>
          <a:prstGeom prst="rect">
            <a:avLst/>
          </a:prstGeom>
          <a:noFill/>
        </p:spPr>
        <p:txBody>
          <a:bodyPr wrap="square" lIns="91440" tIns="45720" rIns="91440" bIns="45720" rtlCol="0" anchor="t">
            <a:spAutoFit/>
          </a:bodyPr>
          <a:lstStyle/>
          <a:p>
            <a:r>
              <a:rPr lang="en-US" sz="1100" b="1">
                <a:latin typeface="Century Gothic"/>
              </a:rPr>
              <a:t>Problem: Waste</a:t>
            </a:r>
            <a:endParaRPr lang="en-US" sz="1100" b="1">
              <a:latin typeface="Century Gothic" panose="020B0502020202020204" pitchFamily="34" charset="0"/>
            </a:endParaRPr>
          </a:p>
        </p:txBody>
      </p:sp>
      <p:sp>
        <p:nvSpPr>
          <p:cNvPr id="85" name="TextBox 84">
            <a:extLst>
              <a:ext uri="{FF2B5EF4-FFF2-40B4-BE49-F238E27FC236}">
                <a16:creationId xmlns:a16="http://schemas.microsoft.com/office/drawing/2014/main" id="{20300E58-9A02-415D-9549-B14A2DA56C8D}"/>
              </a:ext>
            </a:extLst>
          </p:cNvPr>
          <p:cNvSpPr txBox="1"/>
          <p:nvPr/>
        </p:nvSpPr>
        <p:spPr>
          <a:xfrm>
            <a:off x="4983504" y="4856568"/>
            <a:ext cx="1697678" cy="1446550"/>
          </a:xfrm>
          <a:prstGeom prst="rect">
            <a:avLst/>
          </a:prstGeom>
          <a:noFill/>
          <a:ln>
            <a:noFill/>
          </a:ln>
        </p:spPr>
        <p:txBody>
          <a:bodyPr wrap="square" lIns="91440" tIns="45720" rIns="91440" bIns="45720" rtlCol="0" anchor="t">
            <a:spAutoFit/>
          </a:bodyPr>
          <a:lstStyle/>
          <a:p>
            <a:r>
              <a:rPr lang="en-US" sz="1100" b="1">
                <a:latin typeface="Century Gothic"/>
              </a:rPr>
              <a:t>Action 1: </a:t>
            </a:r>
            <a:r>
              <a:rPr lang="en-US" sz="1100">
                <a:latin typeface="Century Gothic"/>
              </a:rPr>
              <a:t>Recycle more</a:t>
            </a:r>
            <a:endParaRPr lang="en-US" sz="1100" b="1">
              <a:latin typeface="Century Gothic"/>
            </a:endParaRPr>
          </a:p>
          <a:p>
            <a:endParaRPr lang="en-US" sz="1100" b="1">
              <a:latin typeface="Century Gothic"/>
            </a:endParaRPr>
          </a:p>
          <a:p>
            <a:endParaRPr lang="en-US" sz="1100" b="1">
              <a:latin typeface="Century Gothic"/>
            </a:endParaRPr>
          </a:p>
          <a:p>
            <a:endParaRPr lang="en-US" sz="1100" b="1">
              <a:latin typeface="Century Gothic"/>
            </a:endParaRPr>
          </a:p>
          <a:p>
            <a:r>
              <a:rPr lang="en-US" sz="1100">
                <a:latin typeface="Century Gothic"/>
              </a:rPr>
              <a:t>Initial cost: £0</a:t>
            </a:r>
          </a:p>
          <a:p>
            <a:r>
              <a:rPr lang="en-US" sz="1100">
                <a:latin typeface="Century Gothic"/>
              </a:rPr>
              <a:t>Cost per year: £720</a:t>
            </a:r>
          </a:p>
          <a:p>
            <a:r>
              <a:rPr lang="en-US" sz="1100">
                <a:latin typeface="Century Gothic"/>
              </a:rPr>
              <a:t>CO</a:t>
            </a:r>
            <a:r>
              <a:rPr lang="en-US" sz="1100" baseline="-25000">
                <a:latin typeface="Century Gothic"/>
              </a:rPr>
              <a:t>2</a:t>
            </a:r>
            <a:r>
              <a:rPr lang="en-US" sz="1100">
                <a:latin typeface="Century Gothic"/>
              </a:rPr>
              <a:t>: -0.8 tons/year</a:t>
            </a:r>
            <a:endParaRPr lang="en-US" sz="1100">
              <a:latin typeface="Century Gothic" panose="020B0502020202020204" pitchFamily="34" charset="0"/>
            </a:endParaRPr>
          </a:p>
        </p:txBody>
      </p:sp>
      <p:sp>
        <p:nvSpPr>
          <p:cNvPr id="86" name="TextBox 85">
            <a:extLst>
              <a:ext uri="{FF2B5EF4-FFF2-40B4-BE49-F238E27FC236}">
                <a16:creationId xmlns:a16="http://schemas.microsoft.com/office/drawing/2014/main" id="{B230295E-EF72-43D8-95B6-B6DE56B9EAEA}"/>
              </a:ext>
            </a:extLst>
          </p:cNvPr>
          <p:cNvSpPr txBox="1"/>
          <p:nvPr/>
        </p:nvSpPr>
        <p:spPr>
          <a:xfrm>
            <a:off x="6563417" y="4857826"/>
            <a:ext cx="1580942" cy="1446550"/>
          </a:xfrm>
          <a:prstGeom prst="rect">
            <a:avLst/>
          </a:prstGeom>
          <a:noFill/>
          <a:ln>
            <a:noFill/>
          </a:ln>
        </p:spPr>
        <p:txBody>
          <a:bodyPr wrap="square" lIns="91440" tIns="45720" rIns="91440" bIns="45720" rtlCol="0" anchor="t">
            <a:spAutoFit/>
          </a:bodyPr>
          <a:lstStyle/>
          <a:p>
            <a:r>
              <a:rPr lang="en-US" sz="1100" b="1">
                <a:latin typeface="Century Gothic"/>
              </a:rPr>
              <a:t>Action 2: </a:t>
            </a:r>
            <a:r>
              <a:rPr lang="en-US" sz="1100">
                <a:latin typeface="Century Gothic"/>
              </a:rPr>
              <a:t>Sell reusable cups</a:t>
            </a:r>
            <a:endParaRPr lang="en-US" sz="1100" b="1">
              <a:latin typeface="Century Gothic"/>
            </a:endParaRPr>
          </a:p>
          <a:p>
            <a:endParaRPr lang="en-US" sz="1100" b="1">
              <a:latin typeface="Century Gothic"/>
            </a:endParaRPr>
          </a:p>
          <a:p>
            <a:endParaRPr lang="en-US" sz="1100" b="1">
              <a:latin typeface="Century Gothic"/>
            </a:endParaRPr>
          </a:p>
          <a:p>
            <a:endParaRPr lang="en-US" sz="1100" b="1">
              <a:latin typeface="Century Gothic"/>
            </a:endParaRPr>
          </a:p>
          <a:p>
            <a:r>
              <a:rPr lang="en-US" sz="1100">
                <a:latin typeface="Century Gothic"/>
              </a:rPr>
              <a:t>Initial cost: £0</a:t>
            </a:r>
          </a:p>
          <a:p>
            <a:r>
              <a:rPr lang="en-US" sz="1100">
                <a:latin typeface="Century Gothic"/>
              </a:rPr>
              <a:t>Cost per year: £90</a:t>
            </a:r>
          </a:p>
          <a:p>
            <a:r>
              <a:rPr lang="en-US" sz="1100">
                <a:latin typeface="Century Gothic"/>
              </a:rPr>
              <a:t>CO</a:t>
            </a:r>
            <a:r>
              <a:rPr lang="en-US" sz="1100" baseline="-25000">
                <a:latin typeface="Century Gothic"/>
              </a:rPr>
              <a:t>2</a:t>
            </a:r>
            <a:r>
              <a:rPr lang="en-US" sz="1100">
                <a:latin typeface="Century Gothic"/>
              </a:rPr>
              <a:t>: -0.4 tons/year</a:t>
            </a:r>
            <a:endParaRPr lang="en-US" sz="1100">
              <a:latin typeface="Century Gothic" panose="020B0502020202020204" pitchFamily="34" charset="0"/>
            </a:endParaRPr>
          </a:p>
        </p:txBody>
      </p:sp>
      <p:sp>
        <p:nvSpPr>
          <p:cNvPr id="87" name="TextBox 86">
            <a:extLst>
              <a:ext uri="{FF2B5EF4-FFF2-40B4-BE49-F238E27FC236}">
                <a16:creationId xmlns:a16="http://schemas.microsoft.com/office/drawing/2014/main" id="{982BE5B5-1720-4639-A25C-A2E5D28E8C8D}"/>
              </a:ext>
            </a:extLst>
          </p:cNvPr>
          <p:cNvSpPr txBox="1"/>
          <p:nvPr/>
        </p:nvSpPr>
        <p:spPr>
          <a:xfrm>
            <a:off x="8069920" y="4863820"/>
            <a:ext cx="1544025" cy="1446550"/>
          </a:xfrm>
          <a:prstGeom prst="rect">
            <a:avLst/>
          </a:prstGeom>
          <a:noFill/>
          <a:ln>
            <a:noFill/>
          </a:ln>
        </p:spPr>
        <p:txBody>
          <a:bodyPr wrap="square" lIns="91440" tIns="45720" rIns="91440" bIns="45720" rtlCol="0" anchor="t">
            <a:spAutoFit/>
          </a:bodyPr>
          <a:lstStyle/>
          <a:p>
            <a:r>
              <a:rPr lang="en-US" sz="1100" b="1">
                <a:latin typeface="Century Gothic"/>
              </a:rPr>
              <a:t>Action 3: </a:t>
            </a:r>
            <a:r>
              <a:rPr lang="en-US" sz="1100">
                <a:latin typeface="Century Gothic"/>
              </a:rPr>
              <a:t>Donate food waste</a:t>
            </a:r>
            <a:endParaRPr lang="en-US" sz="1100" b="1">
              <a:latin typeface="Century Gothic"/>
            </a:endParaRPr>
          </a:p>
          <a:p>
            <a:endParaRPr lang="en-US" sz="1100" b="1">
              <a:latin typeface="Century Gothic"/>
            </a:endParaRPr>
          </a:p>
          <a:p>
            <a:endParaRPr lang="en-US" sz="1100" b="1">
              <a:latin typeface="Century Gothic"/>
            </a:endParaRPr>
          </a:p>
          <a:p>
            <a:endParaRPr lang="en-US" sz="1100" b="1">
              <a:latin typeface="Century Gothic"/>
            </a:endParaRPr>
          </a:p>
          <a:p>
            <a:r>
              <a:rPr lang="en-US" sz="1100">
                <a:latin typeface="Century Gothic"/>
              </a:rPr>
              <a:t>Initial cost: £0</a:t>
            </a:r>
          </a:p>
          <a:p>
            <a:r>
              <a:rPr lang="en-US" sz="1100">
                <a:latin typeface="Century Gothic"/>
              </a:rPr>
              <a:t>Cost per year: £0</a:t>
            </a:r>
          </a:p>
          <a:p>
            <a:r>
              <a:rPr lang="en-US" sz="1100">
                <a:latin typeface="Century Gothic"/>
              </a:rPr>
              <a:t>CO</a:t>
            </a:r>
            <a:r>
              <a:rPr lang="en-US" sz="1100" baseline="-25000">
                <a:latin typeface="Century Gothic"/>
              </a:rPr>
              <a:t>2</a:t>
            </a:r>
            <a:r>
              <a:rPr lang="en-US" sz="1100">
                <a:latin typeface="Century Gothic"/>
              </a:rPr>
              <a:t>: -0.2 tons/year</a:t>
            </a:r>
            <a:endParaRPr lang="en-US" sz="1100">
              <a:latin typeface="Century Gothic" panose="020B0502020202020204" pitchFamily="34" charset="0"/>
            </a:endParaRPr>
          </a:p>
        </p:txBody>
      </p:sp>
      <p:pic>
        <p:nvPicPr>
          <p:cNvPr id="88" name="Picture 87">
            <a:extLst>
              <a:ext uri="{FF2B5EF4-FFF2-40B4-BE49-F238E27FC236}">
                <a16:creationId xmlns:a16="http://schemas.microsoft.com/office/drawing/2014/main" id="{822963D7-7994-46E2-8B06-5287CBAF79D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028272" y="1575637"/>
            <a:ext cx="1372613" cy="419017"/>
          </a:xfrm>
          <a:prstGeom prst="rect">
            <a:avLst/>
          </a:prstGeom>
        </p:spPr>
      </p:pic>
      <p:pic>
        <p:nvPicPr>
          <p:cNvPr id="89" name="Picture 88">
            <a:extLst>
              <a:ext uri="{FF2B5EF4-FFF2-40B4-BE49-F238E27FC236}">
                <a16:creationId xmlns:a16="http://schemas.microsoft.com/office/drawing/2014/main" id="{EB858D96-E6B8-461C-B14C-A86DE4547532}"/>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877055" y="1427026"/>
            <a:ext cx="824152" cy="556758"/>
          </a:xfrm>
          <a:prstGeom prst="rect">
            <a:avLst/>
          </a:prstGeom>
        </p:spPr>
      </p:pic>
      <p:grpSp>
        <p:nvGrpSpPr>
          <p:cNvPr id="90" name="Group 89">
            <a:extLst>
              <a:ext uri="{FF2B5EF4-FFF2-40B4-BE49-F238E27FC236}">
                <a16:creationId xmlns:a16="http://schemas.microsoft.com/office/drawing/2014/main" id="{18450633-1388-48D3-A9F8-660BA3DBACD8}"/>
              </a:ext>
            </a:extLst>
          </p:cNvPr>
          <p:cNvGrpSpPr/>
          <p:nvPr/>
        </p:nvGrpSpPr>
        <p:grpSpPr>
          <a:xfrm>
            <a:off x="5789986" y="3340588"/>
            <a:ext cx="647016" cy="498310"/>
            <a:chOff x="3214865" y="2118424"/>
            <a:chExt cx="1357134" cy="1071038"/>
          </a:xfrm>
        </p:grpSpPr>
        <p:pic>
          <p:nvPicPr>
            <p:cNvPr id="91" name="Picture 90" descr="A picture containing text, appliance&#10;&#10;Description automatically generated">
              <a:extLst>
                <a:ext uri="{FF2B5EF4-FFF2-40B4-BE49-F238E27FC236}">
                  <a16:creationId xmlns:a16="http://schemas.microsoft.com/office/drawing/2014/main" id="{F7797E6F-4A6D-40A8-8F6B-62D64264FF92}"/>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3214865" y="2118424"/>
              <a:ext cx="1357134" cy="1071038"/>
            </a:xfrm>
            <a:prstGeom prst="rect">
              <a:avLst/>
            </a:prstGeom>
          </p:spPr>
        </p:pic>
        <p:pic>
          <p:nvPicPr>
            <p:cNvPr id="92" name="Picture 91" descr="A picture containing text, sign&#10;&#10;Description automatically generated">
              <a:extLst>
                <a:ext uri="{FF2B5EF4-FFF2-40B4-BE49-F238E27FC236}">
                  <a16:creationId xmlns:a16="http://schemas.microsoft.com/office/drawing/2014/main" id="{5A48777D-B5BD-4607-A309-907981D2BB0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218942" y="2496375"/>
              <a:ext cx="923636" cy="437765"/>
            </a:xfrm>
            <a:prstGeom prst="rect">
              <a:avLst/>
            </a:prstGeom>
          </p:spPr>
        </p:pic>
      </p:grpSp>
      <p:pic>
        <p:nvPicPr>
          <p:cNvPr id="93" name="Picture 92" descr="Icon&#10;&#10;Description automatically generated with medium confidence">
            <a:extLst>
              <a:ext uri="{FF2B5EF4-FFF2-40B4-BE49-F238E27FC236}">
                <a16:creationId xmlns:a16="http://schemas.microsoft.com/office/drawing/2014/main" id="{F358BE89-93AF-4C00-B01F-CB75C527B00F}"/>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8754337" y="5208872"/>
            <a:ext cx="667422" cy="461665"/>
          </a:xfrm>
          <a:prstGeom prst="rect">
            <a:avLst/>
          </a:prstGeom>
        </p:spPr>
      </p:pic>
      <p:pic>
        <p:nvPicPr>
          <p:cNvPr id="94" name="Picture 93" descr="A picture containing bin, container&#10;&#10;Description automatically generated">
            <a:extLst>
              <a:ext uri="{FF2B5EF4-FFF2-40B4-BE49-F238E27FC236}">
                <a16:creationId xmlns:a16="http://schemas.microsoft.com/office/drawing/2014/main" id="{B8D691AA-0D06-4EF0-8174-301AFA5C32B4}"/>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484536" y="5094880"/>
            <a:ext cx="610899" cy="610899"/>
          </a:xfrm>
          <a:prstGeom prst="rect">
            <a:avLst/>
          </a:prstGeom>
        </p:spPr>
      </p:pic>
      <p:sp>
        <p:nvSpPr>
          <p:cNvPr id="95" name="TextBox 94">
            <a:extLst>
              <a:ext uri="{FF2B5EF4-FFF2-40B4-BE49-F238E27FC236}">
                <a16:creationId xmlns:a16="http://schemas.microsoft.com/office/drawing/2014/main" id="{C149E1B5-4D2B-436F-B120-9E65EED5D561}"/>
              </a:ext>
            </a:extLst>
          </p:cNvPr>
          <p:cNvSpPr txBox="1"/>
          <p:nvPr/>
        </p:nvSpPr>
        <p:spPr>
          <a:xfrm>
            <a:off x="4997504" y="62326"/>
            <a:ext cx="3969274" cy="461665"/>
          </a:xfrm>
          <a:prstGeom prst="rect">
            <a:avLst/>
          </a:prstGeom>
          <a:noFill/>
        </p:spPr>
        <p:txBody>
          <a:bodyPr wrap="square" rtlCol="0">
            <a:spAutoFit/>
          </a:bodyPr>
          <a:lstStyle/>
          <a:p>
            <a:r>
              <a:rPr lang="en-GB" sz="2400" b="1"/>
              <a:t>Action costs and savings</a:t>
            </a:r>
          </a:p>
        </p:txBody>
      </p:sp>
    </p:spTree>
    <p:extLst>
      <p:ext uri="{BB962C8B-B14F-4D97-AF65-F5344CB8AC3E}">
        <p14:creationId xmlns:p14="http://schemas.microsoft.com/office/powerpoint/2010/main" val="1278274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061020-95E3-4752-94F4-D889C3A7A299}"/>
              </a:ext>
            </a:extLst>
          </p:cNvPr>
          <p:cNvSpPr/>
          <p:nvPr/>
        </p:nvSpPr>
        <p:spPr>
          <a:xfrm>
            <a:off x="228600" y="83295"/>
            <a:ext cx="9448800" cy="6518472"/>
          </a:xfrm>
          <a:prstGeom prst="rect">
            <a:avLst/>
          </a:prstGeom>
          <a:noFill/>
          <a:ln w="19050">
            <a:solidFill>
              <a:srgbClr val="4B6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sp>
        <p:nvSpPr>
          <p:cNvPr id="3" name="TextBox 2">
            <a:extLst>
              <a:ext uri="{FF2B5EF4-FFF2-40B4-BE49-F238E27FC236}">
                <a16:creationId xmlns:a16="http://schemas.microsoft.com/office/drawing/2014/main" id="{9B6F3DA7-8B94-4175-A3FE-F6E5B0927830}"/>
              </a:ext>
            </a:extLst>
          </p:cNvPr>
          <p:cNvSpPr txBox="1"/>
          <p:nvPr/>
        </p:nvSpPr>
        <p:spPr>
          <a:xfrm>
            <a:off x="192461" y="51461"/>
            <a:ext cx="7915820" cy="461665"/>
          </a:xfrm>
          <a:prstGeom prst="rect">
            <a:avLst/>
          </a:prstGeom>
          <a:noFill/>
        </p:spPr>
        <p:txBody>
          <a:bodyPr wrap="square" rtlCol="0">
            <a:spAutoFit/>
          </a:bodyPr>
          <a:lstStyle/>
          <a:p>
            <a:r>
              <a:rPr lang="en-GB" sz="2400" b="1"/>
              <a:t>Assessment checklist</a:t>
            </a:r>
          </a:p>
        </p:txBody>
      </p:sp>
      <p:graphicFrame>
        <p:nvGraphicFramePr>
          <p:cNvPr id="4" name="Table 2">
            <a:extLst>
              <a:ext uri="{FF2B5EF4-FFF2-40B4-BE49-F238E27FC236}">
                <a16:creationId xmlns:a16="http://schemas.microsoft.com/office/drawing/2014/main" id="{7962D95B-D25F-4C7F-BD46-FCE1B60AAE3F}"/>
              </a:ext>
            </a:extLst>
          </p:cNvPr>
          <p:cNvGraphicFramePr>
            <a:graphicFrameLocks noGrp="1"/>
          </p:cNvGraphicFramePr>
          <p:nvPr>
            <p:extLst>
              <p:ext uri="{D42A27DB-BD31-4B8C-83A1-F6EECF244321}">
                <p14:modId xmlns:p14="http://schemas.microsoft.com/office/powerpoint/2010/main" val="3234832842"/>
              </p:ext>
            </p:extLst>
          </p:nvPr>
        </p:nvGraphicFramePr>
        <p:xfrm>
          <a:off x="369022" y="1108745"/>
          <a:ext cx="9119828" cy="5334489"/>
        </p:xfrm>
        <a:graphic>
          <a:graphicData uri="http://schemas.openxmlformats.org/drawingml/2006/table">
            <a:tbl>
              <a:tblPr firstRow="1" bandRow="1">
                <a:tableStyleId>{5940675A-B579-460E-94D1-54222C63F5DA}</a:tableStyleId>
              </a:tblPr>
              <a:tblGrid>
                <a:gridCol w="1334361">
                  <a:extLst>
                    <a:ext uri="{9D8B030D-6E8A-4147-A177-3AD203B41FA5}">
                      <a16:colId xmlns:a16="http://schemas.microsoft.com/office/drawing/2014/main" val="1363549326"/>
                    </a:ext>
                  </a:extLst>
                </a:gridCol>
                <a:gridCol w="2547257">
                  <a:extLst>
                    <a:ext uri="{9D8B030D-6E8A-4147-A177-3AD203B41FA5}">
                      <a16:colId xmlns:a16="http://schemas.microsoft.com/office/drawing/2014/main" val="420553739"/>
                    </a:ext>
                  </a:extLst>
                </a:gridCol>
                <a:gridCol w="873035">
                  <a:extLst>
                    <a:ext uri="{9D8B030D-6E8A-4147-A177-3AD203B41FA5}">
                      <a16:colId xmlns:a16="http://schemas.microsoft.com/office/drawing/2014/main" val="2190402147"/>
                    </a:ext>
                  </a:extLst>
                </a:gridCol>
                <a:gridCol w="873035">
                  <a:extLst>
                    <a:ext uri="{9D8B030D-6E8A-4147-A177-3AD203B41FA5}">
                      <a16:colId xmlns:a16="http://schemas.microsoft.com/office/drawing/2014/main" val="3776975020"/>
                    </a:ext>
                  </a:extLst>
                </a:gridCol>
                <a:gridCol w="873035">
                  <a:extLst>
                    <a:ext uri="{9D8B030D-6E8A-4147-A177-3AD203B41FA5}">
                      <a16:colId xmlns:a16="http://schemas.microsoft.com/office/drawing/2014/main" val="2396964355"/>
                    </a:ext>
                  </a:extLst>
                </a:gridCol>
                <a:gridCol w="873035">
                  <a:extLst>
                    <a:ext uri="{9D8B030D-6E8A-4147-A177-3AD203B41FA5}">
                      <a16:colId xmlns:a16="http://schemas.microsoft.com/office/drawing/2014/main" val="2722166327"/>
                    </a:ext>
                  </a:extLst>
                </a:gridCol>
                <a:gridCol w="873035">
                  <a:extLst>
                    <a:ext uri="{9D8B030D-6E8A-4147-A177-3AD203B41FA5}">
                      <a16:colId xmlns:a16="http://schemas.microsoft.com/office/drawing/2014/main" val="4055750054"/>
                    </a:ext>
                  </a:extLst>
                </a:gridCol>
                <a:gridCol w="873035">
                  <a:extLst>
                    <a:ext uri="{9D8B030D-6E8A-4147-A177-3AD203B41FA5}">
                      <a16:colId xmlns:a16="http://schemas.microsoft.com/office/drawing/2014/main" val="2296880896"/>
                    </a:ext>
                  </a:extLst>
                </a:gridCol>
              </a:tblGrid>
              <a:tr h="305289">
                <a:tc>
                  <a:txBody>
                    <a:bodyPr/>
                    <a:lstStyle/>
                    <a:p>
                      <a:r>
                        <a:rPr lang="en-GB" sz="1200" b="1">
                          <a:latin typeface="Century Gothic" panose="020B0502020202020204" pitchFamily="34" charset="0"/>
                        </a:rPr>
                        <a:t>Section</a:t>
                      </a:r>
                    </a:p>
                  </a:txBody>
                  <a:tcPr>
                    <a:solidFill>
                      <a:schemeClr val="bg1">
                        <a:lumMod val="75000"/>
                      </a:schemeClr>
                    </a:solidFill>
                  </a:tcPr>
                </a:tc>
                <a:tc>
                  <a:txBody>
                    <a:bodyPr/>
                    <a:lstStyle/>
                    <a:p>
                      <a:r>
                        <a:rPr lang="en-GB" sz="1200" b="1">
                          <a:latin typeface="Century Gothic" panose="020B0502020202020204" pitchFamily="34" charset="0"/>
                        </a:rPr>
                        <a:t>Content</a:t>
                      </a:r>
                    </a:p>
                  </a:txBody>
                  <a:tcPr>
                    <a:solidFill>
                      <a:schemeClr val="bg1">
                        <a:lumMod val="75000"/>
                      </a:schemeClr>
                    </a:solidFill>
                  </a:tcPr>
                </a:tc>
                <a:tc>
                  <a:txBody>
                    <a:bodyPr/>
                    <a:lstStyle/>
                    <a:p>
                      <a:r>
                        <a:rPr lang="en-GB" sz="1200" b="1">
                          <a:latin typeface="Century Gothic" panose="020B0502020202020204" pitchFamily="34" charset="0"/>
                        </a:rPr>
                        <a:t>Group 1</a:t>
                      </a:r>
                    </a:p>
                  </a:txBody>
                  <a:tcPr>
                    <a:solidFill>
                      <a:schemeClr val="bg1">
                        <a:lumMod val="75000"/>
                      </a:schemeClr>
                    </a:solidFill>
                  </a:tcPr>
                </a:tc>
                <a:tc>
                  <a:txBody>
                    <a:bodyPr/>
                    <a:lstStyle/>
                    <a:p>
                      <a:r>
                        <a:rPr lang="en-GB" sz="1200" b="1">
                          <a:latin typeface="Century Gothic" panose="020B0502020202020204" pitchFamily="34" charset="0"/>
                        </a:rPr>
                        <a:t>Group 2</a:t>
                      </a:r>
                    </a:p>
                  </a:txBody>
                  <a:tcPr>
                    <a:solidFill>
                      <a:schemeClr val="bg1">
                        <a:lumMod val="75000"/>
                      </a:schemeClr>
                    </a:solidFill>
                  </a:tcPr>
                </a:tc>
                <a:tc>
                  <a:txBody>
                    <a:bodyPr/>
                    <a:lstStyle/>
                    <a:p>
                      <a:r>
                        <a:rPr lang="en-GB" sz="1200" b="1">
                          <a:latin typeface="Century Gothic" panose="020B0502020202020204" pitchFamily="34" charset="0"/>
                        </a:rPr>
                        <a:t>Group 3</a:t>
                      </a:r>
                    </a:p>
                  </a:txBody>
                  <a:tcPr>
                    <a:solidFill>
                      <a:schemeClr val="bg1">
                        <a:lumMod val="75000"/>
                      </a:schemeClr>
                    </a:solidFill>
                  </a:tcPr>
                </a:tc>
                <a:tc>
                  <a:txBody>
                    <a:bodyPr/>
                    <a:lstStyle/>
                    <a:p>
                      <a:r>
                        <a:rPr lang="en-GB" sz="1200" b="1">
                          <a:latin typeface="Century Gothic" panose="020B0502020202020204" pitchFamily="34" charset="0"/>
                        </a:rPr>
                        <a:t>Group 4</a:t>
                      </a:r>
                    </a:p>
                  </a:txBody>
                  <a:tcPr>
                    <a:solidFill>
                      <a:schemeClr val="bg1">
                        <a:lumMod val="75000"/>
                      </a:schemeClr>
                    </a:solidFill>
                  </a:tcPr>
                </a:tc>
                <a:tc>
                  <a:txBody>
                    <a:bodyPr/>
                    <a:lstStyle/>
                    <a:p>
                      <a:r>
                        <a:rPr lang="en-GB" sz="1200" b="1">
                          <a:latin typeface="Century Gothic" panose="020B0502020202020204" pitchFamily="34" charset="0"/>
                        </a:rPr>
                        <a:t>Group 5</a:t>
                      </a:r>
                    </a:p>
                  </a:txBody>
                  <a:tcPr>
                    <a:solidFill>
                      <a:schemeClr val="bg1">
                        <a:lumMod val="75000"/>
                      </a:schemeClr>
                    </a:solidFill>
                  </a:tcPr>
                </a:tc>
                <a:tc>
                  <a:txBody>
                    <a:bodyPr/>
                    <a:lstStyle/>
                    <a:p>
                      <a:r>
                        <a:rPr lang="en-GB" sz="1200" b="1">
                          <a:latin typeface="Century Gothic" panose="020B0502020202020204" pitchFamily="34" charset="0"/>
                        </a:rPr>
                        <a:t>Group 6</a:t>
                      </a:r>
                    </a:p>
                  </a:txBody>
                  <a:tcPr>
                    <a:solidFill>
                      <a:schemeClr val="bg1">
                        <a:lumMod val="75000"/>
                      </a:schemeClr>
                    </a:solidFill>
                  </a:tcPr>
                </a:tc>
                <a:extLst>
                  <a:ext uri="{0D108BD9-81ED-4DB2-BD59-A6C34878D82A}">
                    <a16:rowId xmlns:a16="http://schemas.microsoft.com/office/drawing/2014/main" val="781008240"/>
                  </a:ext>
                </a:extLst>
              </a:tr>
              <a:tr h="457200">
                <a:tc rowSpan="3">
                  <a:txBody>
                    <a:bodyPr/>
                    <a:lstStyle/>
                    <a:p>
                      <a:r>
                        <a:rPr lang="en-GB" sz="1200">
                          <a:latin typeface="Century Gothic" panose="020B0502020202020204" pitchFamily="34" charset="0"/>
                        </a:rPr>
                        <a:t>Introduction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entury Gothic" panose="020B0502020202020204" pitchFamily="34" charset="0"/>
                        </a:rPr>
                        <a:t>Carbon footprint explained</a:t>
                      </a:r>
                    </a:p>
                  </a:txBody>
                  <a:tcPr anchor="ct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extLst>
                  <a:ext uri="{0D108BD9-81ED-4DB2-BD59-A6C34878D82A}">
                    <a16:rowId xmlns:a16="http://schemas.microsoft.com/office/drawing/2014/main" val="9571695"/>
                  </a:ext>
                </a:extLst>
              </a:tr>
              <a:tr h="457200">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entury Gothic" panose="020B0502020202020204" pitchFamily="34" charset="0"/>
                        </a:rPr>
                        <a:t>Carbon neutral explained</a:t>
                      </a:r>
                    </a:p>
                  </a:txBody>
                  <a:tcPr anchor="ct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3922875756"/>
                  </a:ext>
                </a:extLst>
              </a:tr>
              <a:tr h="457200">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entury Gothic" panose="020B0502020202020204" pitchFamily="34" charset="0"/>
                        </a:rPr>
                        <a:t>Explanation about why being carbon neutral is important</a:t>
                      </a:r>
                    </a:p>
                  </a:txBody>
                  <a:tcPr anchor="ct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2883312022"/>
                  </a:ext>
                </a:extLst>
              </a:tr>
              <a:tr h="457200">
                <a:tc rowSpan="2">
                  <a:txBody>
                    <a:bodyPr/>
                    <a:lstStyle/>
                    <a:p>
                      <a:r>
                        <a:rPr lang="en-GB" sz="1200">
                          <a:latin typeface="Century Gothic" panose="020B0502020202020204" pitchFamily="34" charset="0"/>
                        </a:rPr>
                        <a:t>Actions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entury Gothic" panose="020B0502020202020204" pitchFamily="34" charset="0"/>
                        </a:rPr>
                        <a:t>Three actions presented with costs</a:t>
                      </a:r>
                    </a:p>
                  </a:txBody>
                  <a:tcPr anchor="ct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extLst>
                  <a:ext uri="{0D108BD9-81ED-4DB2-BD59-A6C34878D82A}">
                    <a16:rowId xmlns:a16="http://schemas.microsoft.com/office/drawing/2014/main" val="3665287296"/>
                  </a:ext>
                </a:extLst>
              </a:tr>
              <a:tr h="457200">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entury Gothic" panose="020B0502020202020204" pitchFamily="34" charset="0"/>
                        </a:rPr>
                        <a:t>Achieves carbon neutral</a:t>
                      </a:r>
                    </a:p>
                  </a:txBody>
                  <a:tcPr anchor="ct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extLst>
                  <a:ext uri="{0D108BD9-81ED-4DB2-BD59-A6C34878D82A}">
                    <a16:rowId xmlns:a16="http://schemas.microsoft.com/office/drawing/2014/main" val="2273207824"/>
                  </a:ext>
                </a:extLst>
              </a:tr>
              <a:tr h="457200">
                <a:tc>
                  <a:txBody>
                    <a:bodyPr/>
                    <a:lstStyle/>
                    <a:p>
                      <a:endParaRPr lang="en-GB" sz="120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entury Gothic" panose="020B0502020202020204" pitchFamily="34" charset="0"/>
                        </a:rPr>
                        <a:t>Persuasive arguments about why to choose them</a:t>
                      </a:r>
                    </a:p>
                  </a:txBody>
                  <a:tcPr anchor="ct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extLst>
                  <a:ext uri="{0D108BD9-81ED-4DB2-BD59-A6C34878D82A}">
                    <a16:rowId xmlns:a16="http://schemas.microsoft.com/office/drawing/2014/main" val="4124342496"/>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Century Gothic" panose="020B0502020202020204" pitchFamily="34" charset="0"/>
                        </a:rPr>
                        <a:t>Offsetting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entury Gothic" panose="020B0502020202020204" pitchFamily="34" charset="0"/>
                        </a:rPr>
                        <a:t>Offsetting explained</a:t>
                      </a:r>
                    </a:p>
                  </a:txBody>
                  <a:tcPr anchor="ct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extLst>
                  <a:ext uri="{0D108BD9-81ED-4DB2-BD59-A6C34878D82A}">
                    <a16:rowId xmlns:a16="http://schemas.microsoft.com/office/drawing/2014/main" val="3652875782"/>
                  </a:ext>
                </a:extLst>
              </a:tr>
              <a:tr h="457200">
                <a:tc>
                  <a:txBody>
                    <a:bodyPr/>
                    <a:lstStyle/>
                    <a:p>
                      <a:endParaRPr lang="en-GB" sz="120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entury Gothic" panose="020B0502020202020204" pitchFamily="34" charset="0"/>
                        </a:rPr>
                        <a:t>Recommendations given with cost per year</a:t>
                      </a:r>
                    </a:p>
                  </a:txBody>
                  <a:tcPr anchor="ct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extLst>
                  <a:ext uri="{0D108BD9-81ED-4DB2-BD59-A6C34878D82A}">
                    <a16:rowId xmlns:a16="http://schemas.microsoft.com/office/drawing/2014/main" val="1993950916"/>
                  </a:ext>
                </a:extLst>
              </a:tr>
              <a:tr h="457200">
                <a:tc>
                  <a:txBody>
                    <a:bodyPr/>
                    <a:lstStyle/>
                    <a:p>
                      <a:endParaRPr lang="en-GB" sz="120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entury Gothic" panose="020B0502020202020204" pitchFamily="34" charset="0"/>
                        </a:rPr>
                        <a:t>Persuasive arguments about why to choose them</a:t>
                      </a:r>
                    </a:p>
                  </a:txBody>
                  <a:tcPr anchor="ct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extLst>
                  <a:ext uri="{0D108BD9-81ED-4DB2-BD59-A6C34878D82A}">
                    <a16:rowId xmlns:a16="http://schemas.microsoft.com/office/drawing/2014/main" val="3365041148"/>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Century Gothic" panose="020B0502020202020204" pitchFamily="34" charset="0"/>
                        </a:rPr>
                        <a:t>Conclusion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entury Gothic" panose="020B0502020202020204" pitchFamily="34" charset="0"/>
                        </a:rPr>
                        <a:t>Persuasive plea to choose their plan</a:t>
                      </a:r>
                    </a:p>
                  </a:txBody>
                  <a:tcPr anchor="ct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tc>
                  <a:txBody>
                    <a:bodyPr/>
                    <a:lstStyle/>
                    <a:p>
                      <a:endParaRPr lang="en-GB" sz="1200">
                        <a:latin typeface="Century Gothic" panose="020B0502020202020204" pitchFamily="34" charset="0"/>
                      </a:endParaRPr>
                    </a:p>
                  </a:txBody>
                  <a:tcPr/>
                </a:tc>
                <a:extLst>
                  <a:ext uri="{0D108BD9-81ED-4DB2-BD59-A6C34878D82A}">
                    <a16:rowId xmlns:a16="http://schemas.microsoft.com/office/drawing/2014/main" val="3418181507"/>
                  </a:ext>
                </a:extLst>
              </a:tr>
              <a:tr h="457200">
                <a:tc>
                  <a:txBody>
                    <a:bodyPr/>
                    <a:lstStyle/>
                    <a:p>
                      <a:endParaRPr lang="en-GB" sz="1200">
                        <a:latin typeface="Century Gothic" panose="020B0502020202020204" pitchFamily="34" charset="0"/>
                      </a:endParaRPr>
                    </a:p>
                  </a:txBody>
                  <a:tcPr>
                    <a:lnL w="12700" cmpd="sng">
                      <a:noFill/>
                    </a:lnL>
                    <a:lnR w="12700" cap="flat" cmpd="sng" algn="ctr">
                      <a:solidFill>
                        <a:schemeClr val="tx1"/>
                      </a:solidFill>
                      <a:prstDash val="solid"/>
                      <a:round/>
                      <a:headEnd type="none" w="med" len="med"/>
                      <a:tailEnd type="none" w="med" len="med"/>
                    </a:lnR>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Century Gothic" panose="020B0502020202020204" pitchFamily="34" charset="0"/>
                      </a:endParaRPr>
                    </a:p>
                  </a:txBody>
                  <a:tcPr>
                    <a:lnL w="12700" cap="flat" cmpd="sng" algn="ctr">
                      <a:solidFill>
                        <a:schemeClr val="tx1"/>
                      </a:solidFill>
                      <a:prstDash val="solid"/>
                      <a:round/>
                      <a:headEnd type="none" w="med" len="med"/>
                      <a:tailEnd type="none" w="med" len="med"/>
                    </a:lnL>
                    <a:solidFill>
                      <a:schemeClr val="bg1">
                        <a:lumMod val="75000"/>
                      </a:schemeClr>
                    </a:solidFill>
                  </a:tcPr>
                </a:tc>
                <a:tc>
                  <a:txBody>
                    <a:bodyPr/>
                    <a:lstStyle/>
                    <a:p>
                      <a:endParaRPr lang="en-GB" sz="1200">
                        <a:latin typeface="Century Gothic" panose="020B0502020202020204" pitchFamily="34" charset="0"/>
                      </a:endParaRPr>
                    </a:p>
                  </a:txBody>
                  <a:tcPr>
                    <a:solidFill>
                      <a:schemeClr val="bg1">
                        <a:lumMod val="75000"/>
                      </a:schemeClr>
                    </a:solidFill>
                  </a:tcPr>
                </a:tc>
                <a:tc>
                  <a:txBody>
                    <a:bodyPr/>
                    <a:lstStyle/>
                    <a:p>
                      <a:endParaRPr lang="en-GB" sz="1200">
                        <a:latin typeface="Century Gothic" panose="020B0502020202020204" pitchFamily="34" charset="0"/>
                      </a:endParaRPr>
                    </a:p>
                  </a:txBody>
                  <a:tcPr>
                    <a:solidFill>
                      <a:schemeClr val="bg1">
                        <a:lumMod val="75000"/>
                      </a:schemeClr>
                    </a:solidFill>
                  </a:tcPr>
                </a:tc>
                <a:tc>
                  <a:txBody>
                    <a:bodyPr/>
                    <a:lstStyle/>
                    <a:p>
                      <a:endParaRPr lang="en-GB" sz="1200">
                        <a:latin typeface="Century Gothic" panose="020B0502020202020204" pitchFamily="34" charset="0"/>
                      </a:endParaRPr>
                    </a:p>
                  </a:txBody>
                  <a:tcPr>
                    <a:solidFill>
                      <a:schemeClr val="bg1">
                        <a:lumMod val="75000"/>
                      </a:schemeClr>
                    </a:solidFill>
                  </a:tcPr>
                </a:tc>
                <a:tc>
                  <a:txBody>
                    <a:bodyPr/>
                    <a:lstStyle/>
                    <a:p>
                      <a:endParaRPr lang="en-GB" sz="1200">
                        <a:latin typeface="Century Gothic" panose="020B0502020202020204" pitchFamily="34" charset="0"/>
                      </a:endParaRPr>
                    </a:p>
                  </a:txBody>
                  <a:tcPr>
                    <a:solidFill>
                      <a:schemeClr val="bg1">
                        <a:lumMod val="75000"/>
                      </a:schemeClr>
                    </a:solidFill>
                  </a:tcPr>
                </a:tc>
                <a:tc>
                  <a:txBody>
                    <a:bodyPr/>
                    <a:lstStyle/>
                    <a:p>
                      <a:endParaRPr lang="en-GB" sz="1200">
                        <a:latin typeface="Century Gothic" panose="020B0502020202020204" pitchFamily="34" charset="0"/>
                      </a:endParaRPr>
                    </a:p>
                  </a:txBody>
                  <a:tcPr>
                    <a:solidFill>
                      <a:schemeClr val="bg1">
                        <a:lumMod val="75000"/>
                      </a:schemeClr>
                    </a:solidFill>
                  </a:tcPr>
                </a:tc>
                <a:tc>
                  <a:txBody>
                    <a:bodyPr/>
                    <a:lstStyle/>
                    <a:p>
                      <a:endParaRPr lang="en-GB" sz="1200">
                        <a:latin typeface="Century Gothic" panose="020B0502020202020204" pitchFamily="34" charset="0"/>
                      </a:endParaRPr>
                    </a:p>
                  </a:txBody>
                  <a:tcPr>
                    <a:solidFill>
                      <a:schemeClr val="bg1">
                        <a:lumMod val="75000"/>
                      </a:schemeClr>
                    </a:solidFill>
                  </a:tcPr>
                </a:tc>
                <a:extLst>
                  <a:ext uri="{0D108BD9-81ED-4DB2-BD59-A6C34878D82A}">
                    <a16:rowId xmlns:a16="http://schemas.microsoft.com/office/drawing/2014/main" val="1395752666"/>
                  </a:ext>
                </a:extLst>
              </a:tr>
            </a:tbl>
          </a:graphicData>
        </a:graphic>
      </p:graphicFrame>
      <p:sp>
        <p:nvSpPr>
          <p:cNvPr id="5" name="TextBox 4">
            <a:extLst>
              <a:ext uri="{FF2B5EF4-FFF2-40B4-BE49-F238E27FC236}">
                <a16:creationId xmlns:a16="http://schemas.microsoft.com/office/drawing/2014/main" id="{4E4B5DEC-AA05-455A-81D4-C2C86D57A515}"/>
              </a:ext>
            </a:extLst>
          </p:cNvPr>
          <p:cNvSpPr txBox="1"/>
          <p:nvPr/>
        </p:nvSpPr>
        <p:spPr>
          <a:xfrm>
            <a:off x="1709660" y="6008737"/>
            <a:ext cx="2564904" cy="461665"/>
          </a:xfrm>
          <a:prstGeom prst="rect">
            <a:avLst/>
          </a:prstGeom>
          <a:noFill/>
        </p:spPr>
        <p:txBody>
          <a:bodyPr wrap="square" rtlCol="0">
            <a:spAutoFit/>
          </a:bodyPr>
          <a:lstStyle/>
          <a:p>
            <a:r>
              <a:rPr lang="en-GB" sz="1200" b="1">
                <a:latin typeface="Century Gothic" panose="020B0502020202020204" pitchFamily="34" charset="0"/>
              </a:rPr>
              <a:t>Total for presentation </a:t>
            </a:r>
          </a:p>
          <a:p>
            <a:r>
              <a:rPr lang="en-GB" sz="1200" b="1">
                <a:latin typeface="Century Gothic" panose="020B0502020202020204" pitchFamily="34" charset="0"/>
              </a:rPr>
              <a:t>(mark out of 30) </a:t>
            </a:r>
          </a:p>
        </p:txBody>
      </p:sp>
      <p:sp>
        <p:nvSpPr>
          <p:cNvPr id="7" name="TextBox 6">
            <a:extLst>
              <a:ext uri="{FF2B5EF4-FFF2-40B4-BE49-F238E27FC236}">
                <a16:creationId xmlns:a16="http://schemas.microsoft.com/office/drawing/2014/main" id="{413943E1-6EDE-479A-ABE8-6CC98C438EC0}"/>
              </a:ext>
            </a:extLst>
          </p:cNvPr>
          <p:cNvSpPr txBox="1"/>
          <p:nvPr/>
        </p:nvSpPr>
        <p:spPr>
          <a:xfrm>
            <a:off x="9085110" y="114112"/>
            <a:ext cx="1184579" cy="338554"/>
          </a:xfrm>
          <a:prstGeom prst="rect">
            <a:avLst/>
          </a:prstGeom>
          <a:noFill/>
        </p:spPr>
        <p:txBody>
          <a:bodyPr wrap="square" rtlCol="0">
            <a:spAutoFit/>
          </a:bodyPr>
          <a:lstStyle/>
          <a:p>
            <a:r>
              <a:rPr lang="en-US" sz="1600" b="1">
                <a:latin typeface="Century Gothic" panose="020B0502020202020204" pitchFamily="34" charset="0"/>
              </a:rPr>
              <a:t>SS4</a:t>
            </a:r>
            <a:endParaRPr lang="en-GB" sz="1600" b="1">
              <a:latin typeface="Century Gothic" panose="020B0502020202020204" pitchFamily="34" charset="0"/>
            </a:endParaRPr>
          </a:p>
        </p:txBody>
      </p:sp>
      <p:pic>
        <p:nvPicPr>
          <p:cNvPr id="8" name="Picture 7">
            <a:extLst>
              <a:ext uri="{FF2B5EF4-FFF2-40B4-BE49-F238E27FC236}">
                <a16:creationId xmlns:a16="http://schemas.microsoft.com/office/drawing/2014/main" id="{98C2855A-F26E-43B6-88C0-3CE33686F46E}"/>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352881" y="6630322"/>
            <a:ext cx="1324518" cy="174220"/>
          </a:xfrm>
          <a:prstGeom prst="rect">
            <a:avLst/>
          </a:prstGeom>
        </p:spPr>
      </p:pic>
      <p:sp>
        <p:nvSpPr>
          <p:cNvPr id="6" name="TextBox 5">
            <a:extLst>
              <a:ext uri="{FF2B5EF4-FFF2-40B4-BE49-F238E27FC236}">
                <a16:creationId xmlns:a16="http://schemas.microsoft.com/office/drawing/2014/main" id="{CA0AF730-D5E4-4B67-BAF1-76AD14EFC329}"/>
              </a:ext>
            </a:extLst>
          </p:cNvPr>
          <p:cNvSpPr txBox="1"/>
          <p:nvPr/>
        </p:nvSpPr>
        <p:spPr>
          <a:xfrm>
            <a:off x="228600" y="541681"/>
            <a:ext cx="8895293" cy="461665"/>
          </a:xfrm>
          <a:prstGeom prst="rect">
            <a:avLst/>
          </a:prstGeom>
          <a:noFill/>
        </p:spPr>
        <p:txBody>
          <a:bodyPr wrap="square" rtlCol="0">
            <a:spAutoFit/>
          </a:bodyPr>
          <a:lstStyle/>
          <a:p>
            <a:r>
              <a:rPr lang="en-GB" sz="1200">
                <a:latin typeface="Century Gothic" panose="020B0502020202020204" pitchFamily="34" charset="0"/>
              </a:rPr>
              <a:t>Award each ‘content’ item a mark out of 3, where 3 means it was fully covered.</a:t>
            </a:r>
          </a:p>
          <a:p>
            <a:r>
              <a:rPr lang="en-GB" sz="1200">
                <a:latin typeface="Century Gothic" panose="020B0502020202020204" pitchFamily="34" charset="0"/>
              </a:rPr>
              <a:t>Persuasive arguments should include a number of different economic, environmental and social consequences.</a:t>
            </a:r>
          </a:p>
        </p:txBody>
      </p:sp>
    </p:spTree>
    <p:extLst>
      <p:ext uri="{BB962C8B-B14F-4D97-AF65-F5344CB8AC3E}">
        <p14:creationId xmlns:p14="http://schemas.microsoft.com/office/powerpoint/2010/main" val="226723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03DBF1-E50E-498D-B77D-756F5623AFE7}"/>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66017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E72C07EE-3BB0-4F3E-833A-A624F1E03782}"/>
              </a:ext>
            </a:extLst>
          </p:cNvPr>
          <p:cNvSpPr>
            <a:spLocks noGrp="1"/>
          </p:cNvSpPr>
          <p:nvPr>
            <p:ph type="body" sz="quarter" idx="13"/>
          </p:nvPr>
        </p:nvSpPr>
        <p:spPr/>
        <p:txBody>
          <a:bodyPr/>
          <a:lstStyle/>
          <a:p>
            <a:pPr marL="417909" indent="-417909">
              <a:buClr>
                <a:srgbClr val="5AF8BE"/>
              </a:buClr>
              <a:buFont typeface="+mj-lt"/>
              <a:buAutoNum type="arabicPeriod"/>
            </a:pPr>
            <a:r>
              <a:rPr lang="pt-PT" dirty="0"/>
              <a:t>SS1: Transport (staff)</a:t>
            </a:r>
          </a:p>
          <a:p>
            <a:pPr marL="417909" indent="-417909">
              <a:buClr>
                <a:srgbClr val="5AF8BE"/>
              </a:buClr>
              <a:buFont typeface="+mj-lt"/>
              <a:buAutoNum type="arabicPeriod"/>
            </a:pPr>
            <a:r>
              <a:rPr lang="pt-PT" dirty="0"/>
              <a:t>SS2: Transport (goods)</a:t>
            </a:r>
          </a:p>
          <a:p>
            <a:pPr marL="417909" indent="-417909">
              <a:buClr>
                <a:srgbClr val="5AF8BE"/>
              </a:buClr>
              <a:buFont typeface="+mj-lt"/>
              <a:buAutoNum type="arabicPeriod"/>
            </a:pPr>
            <a:r>
              <a:rPr lang="pt-PT" dirty="0"/>
              <a:t>SS3: Electricity</a:t>
            </a:r>
          </a:p>
          <a:p>
            <a:pPr marL="417909" indent="-417909">
              <a:buClr>
                <a:srgbClr val="5AF8BE"/>
              </a:buClr>
              <a:buFont typeface="+mj-lt"/>
              <a:buAutoNum type="arabicPeriod"/>
            </a:pPr>
            <a:r>
              <a:rPr lang="pt-PT" dirty="0"/>
              <a:t>SS4: Waste</a:t>
            </a:r>
          </a:p>
          <a:p>
            <a:pPr marL="417909" indent="-417909">
              <a:buClr>
                <a:srgbClr val="5AF8BE"/>
              </a:buClr>
              <a:buFont typeface="+mj-lt"/>
              <a:buAutoNum type="arabicPeriod"/>
            </a:pPr>
            <a:r>
              <a:rPr lang="pt-PT" dirty="0"/>
              <a:t>SS5: Assessment rubric</a:t>
            </a:r>
          </a:p>
        </p:txBody>
      </p:sp>
      <p:sp>
        <p:nvSpPr>
          <p:cNvPr id="3" name="Marcador de Posição do Texto 2">
            <a:extLst>
              <a:ext uri="{FF2B5EF4-FFF2-40B4-BE49-F238E27FC236}">
                <a16:creationId xmlns:a16="http://schemas.microsoft.com/office/drawing/2014/main" id="{6AEBB977-D3BB-4ECA-8DF3-13F84D474B35}"/>
              </a:ext>
            </a:extLst>
          </p:cNvPr>
          <p:cNvSpPr>
            <a:spLocks noGrp="1"/>
          </p:cNvSpPr>
          <p:nvPr>
            <p:ph type="body" sz="quarter" idx="14"/>
          </p:nvPr>
        </p:nvSpPr>
        <p:spPr/>
        <p:txBody>
          <a:bodyPr>
            <a:normAutofit lnSpcReduction="10000"/>
          </a:bodyPr>
          <a:lstStyle/>
          <a:p>
            <a:r>
              <a:rPr lang="pt-PT" dirty="0"/>
              <a:t>Index</a:t>
            </a:r>
          </a:p>
        </p:txBody>
      </p:sp>
    </p:spTree>
    <p:extLst>
      <p:ext uri="{BB962C8B-B14F-4D97-AF65-F5344CB8AC3E}">
        <p14:creationId xmlns:p14="http://schemas.microsoft.com/office/powerpoint/2010/main" val="3230827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descr="Map&#10;&#10;Description automatically generated">
            <a:extLst>
              <a:ext uri="{FF2B5EF4-FFF2-40B4-BE49-F238E27FC236}">
                <a16:creationId xmlns:a16="http://schemas.microsoft.com/office/drawing/2014/main" id="{6BD07D65-44E2-414A-9F85-DA726A4806B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50424" y="2645923"/>
            <a:ext cx="3239598" cy="3239598"/>
          </a:xfrm>
          <a:prstGeom prst="rect">
            <a:avLst/>
          </a:prstGeom>
        </p:spPr>
      </p:pic>
      <p:sp>
        <p:nvSpPr>
          <p:cNvPr id="8" name="TextBox 7">
            <a:extLst>
              <a:ext uri="{FF2B5EF4-FFF2-40B4-BE49-F238E27FC236}">
                <a16:creationId xmlns:a16="http://schemas.microsoft.com/office/drawing/2014/main" id="{50C3EB97-5132-4F70-928F-AA082C80137A}"/>
              </a:ext>
            </a:extLst>
          </p:cNvPr>
          <p:cNvSpPr txBox="1"/>
          <p:nvPr/>
        </p:nvSpPr>
        <p:spPr>
          <a:xfrm>
            <a:off x="9174555" y="143791"/>
            <a:ext cx="1184579" cy="338554"/>
          </a:xfrm>
          <a:prstGeom prst="rect">
            <a:avLst/>
          </a:prstGeom>
          <a:noFill/>
        </p:spPr>
        <p:txBody>
          <a:bodyPr wrap="square" rtlCol="0">
            <a:spAutoFit/>
          </a:bodyPr>
          <a:lstStyle/>
          <a:p>
            <a:r>
              <a:rPr lang="en-US" sz="1600" b="1" dirty="0">
                <a:latin typeface="Century Gothic" panose="020B0502020202020204" pitchFamily="34" charset="0"/>
              </a:rPr>
              <a:t>SS1</a:t>
            </a:r>
            <a:endParaRPr lang="en-GB" sz="1600" b="1" dirty="0">
              <a:latin typeface="Century Gothic" panose="020B0502020202020204" pitchFamily="34" charset="0"/>
            </a:endParaRPr>
          </a:p>
        </p:txBody>
      </p:sp>
      <p:sp>
        <p:nvSpPr>
          <p:cNvPr id="9" name="TextBox 8">
            <a:extLst>
              <a:ext uri="{FF2B5EF4-FFF2-40B4-BE49-F238E27FC236}">
                <a16:creationId xmlns:a16="http://schemas.microsoft.com/office/drawing/2014/main" id="{855DEE04-1D9B-43D1-9616-F698BE340390}"/>
              </a:ext>
            </a:extLst>
          </p:cNvPr>
          <p:cNvSpPr txBox="1"/>
          <p:nvPr/>
        </p:nvSpPr>
        <p:spPr>
          <a:xfrm>
            <a:off x="228600" y="82236"/>
            <a:ext cx="7915820" cy="461665"/>
          </a:xfrm>
          <a:prstGeom prst="rect">
            <a:avLst/>
          </a:prstGeom>
          <a:noFill/>
        </p:spPr>
        <p:txBody>
          <a:bodyPr wrap="square" rtlCol="0">
            <a:spAutoFit/>
          </a:bodyPr>
          <a:lstStyle/>
          <a:p>
            <a:r>
              <a:rPr lang="en-GB" sz="2400" b="1" dirty="0"/>
              <a:t>Transport (staff)</a:t>
            </a:r>
          </a:p>
        </p:txBody>
      </p:sp>
      <p:grpSp>
        <p:nvGrpSpPr>
          <p:cNvPr id="13" name="Group 12">
            <a:extLst>
              <a:ext uri="{FF2B5EF4-FFF2-40B4-BE49-F238E27FC236}">
                <a16:creationId xmlns:a16="http://schemas.microsoft.com/office/drawing/2014/main" id="{00AF77DA-9CC8-4245-9DA3-BD198A063019}"/>
              </a:ext>
            </a:extLst>
          </p:cNvPr>
          <p:cNvGrpSpPr/>
          <p:nvPr/>
        </p:nvGrpSpPr>
        <p:grpSpPr>
          <a:xfrm>
            <a:off x="2133231" y="2339973"/>
            <a:ext cx="3302191" cy="746824"/>
            <a:chOff x="2281855" y="1207337"/>
            <a:chExt cx="3506137" cy="778049"/>
          </a:xfrm>
        </p:grpSpPr>
        <p:pic>
          <p:nvPicPr>
            <p:cNvPr id="5" name="Picture 4" descr="A collage of a person&#10;&#10;Description automatically generated with medium confidence">
              <a:extLst>
                <a:ext uri="{FF2B5EF4-FFF2-40B4-BE49-F238E27FC236}">
                  <a16:creationId xmlns:a16="http://schemas.microsoft.com/office/drawing/2014/main" id="{5DD6C164-3B88-41FE-969E-D167F2BD606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281855" y="1207337"/>
              <a:ext cx="744242" cy="755268"/>
            </a:xfrm>
            <a:prstGeom prst="rect">
              <a:avLst/>
            </a:prstGeom>
          </p:spPr>
        </p:pic>
        <p:pic>
          <p:nvPicPr>
            <p:cNvPr id="15" name="Picture 14" descr="A collage of a person&#10;&#10;Description automatically generated with medium confidence">
              <a:extLst>
                <a:ext uri="{FF2B5EF4-FFF2-40B4-BE49-F238E27FC236}">
                  <a16:creationId xmlns:a16="http://schemas.microsoft.com/office/drawing/2014/main" id="{17BFB758-C5D0-41BE-9B84-987B0D6E345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043044" y="1207337"/>
              <a:ext cx="744948" cy="755268"/>
            </a:xfrm>
            <a:prstGeom prst="rect">
              <a:avLst/>
            </a:prstGeom>
          </p:spPr>
        </p:pic>
        <p:pic>
          <p:nvPicPr>
            <p:cNvPr id="16" name="Picture 15" descr="A collage of a person&#10;&#10;Description automatically generated with medium confidence">
              <a:extLst>
                <a:ext uri="{FF2B5EF4-FFF2-40B4-BE49-F238E27FC236}">
                  <a16:creationId xmlns:a16="http://schemas.microsoft.com/office/drawing/2014/main" id="{66CA6664-E4A3-4B04-9EED-4269E08C188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095519" y="1207337"/>
              <a:ext cx="767419" cy="778049"/>
            </a:xfrm>
            <a:prstGeom prst="rect">
              <a:avLst/>
            </a:prstGeom>
          </p:spPr>
        </p:pic>
        <p:pic>
          <p:nvPicPr>
            <p:cNvPr id="17" name="Picture 16" descr="A collage of a person&#10;&#10;Description automatically generated with medium confidence">
              <a:extLst>
                <a:ext uri="{FF2B5EF4-FFF2-40B4-BE49-F238E27FC236}">
                  <a16:creationId xmlns:a16="http://schemas.microsoft.com/office/drawing/2014/main" id="{874ED5B3-9680-4A4C-A67C-16F7CE530446}"/>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229380" y="1207337"/>
              <a:ext cx="746272" cy="755268"/>
            </a:xfrm>
            <a:prstGeom prst="rect">
              <a:avLst/>
            </a:prstGeom>
          </p:spPr>
        </p:pic>
      </p:grpSp>
      <p:graphicFrame>
        <p:nvGraphicFramePr>
          <p:cNvPr id="12" name="Table 12">
            <a:extLst>
              <a:ext uri="{FF2B5EF4-FFF2-40B4-BE49-F238E27FC236}">
                <a16:creationId xmlns:a16="http://schemas.microsoft.com/office/drawing/2014/main" id="{E962E181-3180-4D08-B4C2-5AF5E426B2E7}"/>
              </a:ext>
            </a:extLst>
          </p:cNvPr>
          <p:cNvGraphicFramePr>
            <a:graphicFrameLocks noGrp="1"/>
          </p:cNvGraphicFramePr>
          <p:nvPr>
            <p:extLst>
              <p:ext uri="{D42A27DB-BD31-4B8C-83A1-F6EECF244321}">
                <p14:modId xmlns:p14="http://schemas.microsoft.com/office/powerpoint/2010/main" val="930890085"/>
              </p:ext>
            </p:extLst>
          </p:nvPr>
        </p:nvGraphicFramePr>
        <p:xfrm>
          <a:off x="368121" y="3172403"/>
          <a:ext cx="5126293" cy="2875830"/>
        </p:xfrm>
        <a:graphic>
          <a:graphicData uri="http://schemas.openxmlformats.org/drawingml/2006/table">
            <a:tbl>
              <a:tblPr firstRow="1" bandRow="1">
                <a:tableStyleId>{5940675A-B579-460E-94D1-54222C63F5DA}</a:tableStyleId>
              </a:tblPr>
              <a:tblGrid>
                <a:gridCol w="815873">
                  <a:extLst>
                    <a:ext uri="{9D8B030D-6E8A-4147-A177-3AD203B41FA5}">
                      <a16:colId xmlns:a16="http://schemas.microsoft.com/office/drawing/2014/main" val="1095796615"/>
                    </a:ext>
                  </a:extLst>
                </a:gridCol>
                <a:gridCol w="862084">
                  <a:extLst>
                    <a:ext uri="{9D8B030D-6E8A-4147-A177-3AD203B41FA5}">
                      <a16:colId xmlns:a16="http://schemas.microsoft.com/office/drawing/2014/main" val="1357165457"/>
                    </a:ext>
                  </a:extLst>
                </a:gridCol>
                <a:gridCol w="862084">
                  <a:extLst>
                    <a:ext uri="{9D8B030D-6E8A-4147-A177-3AD203B41FA5}">
                      <a16:colId xmlns:a16="http://schemas.microsoft.com/office/drawing/2014/main" val="829472433"/>
                    </a:ext>
                  </a:extLst>
                </a:gridCol>
                <a:gridCol w="862084">
                  <a:extLst>
                    <a:ext uri="{9D8B030D-6E8A-4147-A177-3AD203B41FA5}">
                      <a16:colId xmlns:a16="http://schemas.microsoft.com/office/drawing/2014/main" val="3465497739"/>
                    </a:ext>
                  </a:extLst>
                </a:gridCol>
                <a:gridCol w="862084">
                  <a:extLst>
                    <a:ext uri="{9D8B030D-6E8A-4147-A177-3AD203B41FA5}">
                      <a16:colId xmlns:a16="http://schemas.microsoft.com/office/drawing/2014/main" val="3468101545"/>
                    </a:ext>
                  </a:extLst>
                </a:gridCol>
                <a:gridCol w="862084">
                  <a:extLst>
                    <a:ext uri="{9D8B030D-6E8A-4147-A177-3AD203B41FA5}">
                      <a16:colId xmlns:a16="http://schemas.microsoft.com/office/drawing/2014/main" val="2723845537"/>
                    </a:ext>
                  </a:extLst>
                </a:gridCol>
              </a:tblGrid>
              <a:tr h="404822">
                <a:tc>
                  <a:txBody>
                    <a:bodyPr/>
                    <a:lstStyle/>
                    <a:p>
                      <a:r>
                        <a:rPr lang="en-GB" sz="1100" b="1" dirty="0">
                          <a:latin typeface="Century Gothic" panose="020B0502020202020204" pitchFamily="34" charset="0"/>
                        </a:rPr>
                        <a:t>Name</a:t>
                      </a:r>
                    </a:p>
                  </a:txBody>
                  <a:tcPr/>
                </a:tc>
                <a:tc>
                  <a:txBody>
                    <a:bodyPr/>
                    <a:lstStyle/>
                    <a:p>
                      <a:r>
                        <a:rPr lang="en-GB" sz="1100" dirty="0">
                          <a:latin typeface="Century Gothic" panose="020B0502020202020204" pitchFamily="34" charset="0"/>
                        </a:rPr>
                        <a:t>Rose</a:t>
                      </a:r>
                    </a:p>
                  </a:txBody>
                  <a:tcPr/>
                </a:tc>
                <a:tc>
                  <a:txBody>
                    <a:bodyPr/>
                    <a:lstStyle/>
                    <a:p>
                      <a:r>
                        <a:rPr lang="en-GB" sz="1100" dirty="0">
                          <a:latin typeface="Century Gothic" panose="020B0502020202020204" pitchFamily="34" charset="0"/>
                        </a:rPr>
                        <a:t>Billy</a:t>
                      </a:r>
                    </a:p>
                  </a:txBody>
                  <a:tcPr/>
                </a:tc>
                <a:tc>
                  <a:txBody>
                    <a:bodyPr/>
                    <a:lstStyle/>
                    <a:p>
                      <a:r>
                        <a:rPr lang="en-GB" sz="1100" dirty="0">
                          <a:latin typeface="Century Gothic" panose="020B0502020202020204" pitchFamily="34" charset="0"/>
                        </a:rPr>
                        <a:t>Ren</a:t>
                      </a:r>
                    </a:p>
                  </a:txBody>
                  <a:tcPr/>
                </a:tc>
                <a:tc>
                  <a:txBody>
                    <a:bodyPr/>
                    <a:lstStyle/>
                    <a:p>
                      <a:r>
                        <a:rPr lang="en-GB" sz="1100" dirty="0">
                          <a:latin typeface="Century Gothic" panose="020B0502020202020204" pitchFamily="34" charset="0"/>
                        </a:rPr>
                        <a:t>Maria</a:t>
                      </a:r>
                    </a:p>
                  </a:txBody>
                  <a:tcPr/>
                </a:tc>
                <a:tc>
                  <a:txBody>
                    <a:bodyPr/>
                    <a:lstStyle/>
                    <a:p>
                      <a:r>
                        <a:rPr lang="en-GB" sz="1100" dirty="0">
                          <a:latin typeface="Century Gothic" panose="020B0502020202020204" pitchFamily="34" charset="0"/>
                        </a:rPr>
                        <a:t>Femi</a:t>
                      </a:r>
                    </a:p>
                  </a:txBody>
                  <a:tcPr/>
                </a:tc>
                <a:extLst>
                  <a:ext uri="{0D108BD9-81ED-4DB2-BD59-A6C34878D82A}">
                    <a16:rowId xmlns:a16="http://schemas.microsoft.com/office/drawing/2014/main" val="2628440812"/>
                  </a:ext>
                </a:extLst>
              </a:tr>
              <a:tr h="465823">
                <a:tc>
                  <a:txBody>
                    <a:bodyPr/>
                    <a:lstStyle/>
                    <a:p>
                      <a:r>
                        <a:rPr lang="en-GB" sz="1100" b="1" dirty="0">
                          <a:latin typeface="Century Gothic" panose="020B0502020202020204" pitchFamily="34" charset="0"/>
                        </a:rPr>
                        <a:t>Position</a:t>
                      </a:r>
                    </a:p>
                  </a:txBody>
                  <a:tcPr/>
                </a:tc>
                <a:tc>
                  <a:txBody>
                    <a:bodyPr/>
                    <a:lstStyle/>
                    <a:p>
                      <a:r>
                        <a:rPr lang="en-GB" sz="1100" dirty="0">
                          <a:latin typeface="Century Gothic" panose="020B0502020202020204" pitchFamily="34" charset="0"/>
                        </a:rPr>
                        <a:t>Owner</a:t>
                      </a:r>
                    </a:p>
                  </a:txBody>
                  <a:tcPr/>
                </a:tc>
                <a:tc>
                  <a:txBody>
                    <a:bodyPr/>
                    <a:lstStyle/>
                    <a:p>
                      <a:r>
                        <a:rPr lang="en-GB" sz="1100" dirty="0">
                          <a:latin typeface="Century Gothic" panose="020B0502020202020204" pitchFamily="34" charset="0"/>
                        </a:rPr>
                        <a:t>Assistant manager</a:t>
                      </a:r>
                    </a:p>
                  </a:txBody>
                  <a:tcPr/>
                </a:tc>
                <a:tc>
                  <a:txBody>
                    <a:bodyPr/>
                    <a:lstStyle/>
                    <a:p>
                      <a:r>
                        <a:rPr lang="en-GB" sz="1100" dirty="0">
                          <a:latin typeface="Century Gothic" panose="020B0502020202020204" pitchFamily="34" charset="0"/>
                        </a:rPr>
                        <a:t>Supervisor</a:t>
                      </a:r>
                    </a:p>
                  </a:txBody>
                  <a:tcPr/>
                </a:tc>
                <a:tc>
                  <a:txBody>
                    <a:bodyPr/>
                    <a:lstStyle/>
                    <a:p>
                      <a:r>
                        <a:rPr lang="en-GB" sz="1100" dirty="0">
                          <a:latin typeface="Century Gothic" panose="020B0502020202020204" pitchFamily="34" charset="0"/>
                        </a:rPr>
                        <a:t>Barista</a:t>
                      </a:r>
                    </a:p>
                  </a:txBody>
                  <a:tcPr/>
                </a:tc>
                <a:tc>
                  <a:txBody>
                    <a:bodyPr/>
                    <a:lstStyle/>
                    <a:p>
                      <a:r>
                        <a:rPr lang="en-GB" sz="1100" dirty="0">
                          <a:latin typeface="Century Gothic" panose="020B0502020202020204" pitchFamily="34" charset="0"/>
                        </a:rPr>
                        <a:t>Barista</a:t>
                      </a:r>
                    </a:p>
                  </a:txBody>
                  <a:tcPr/>
                </a:tc>
                <a:extLst>
                  <a:ext uri="{0D108BD9-81ED-4DB2-BD59-A6C34878D82A}">
                    <a16:rowId xmlns:a16="http://schemas.microsoft.com/office/drawing/2014/main" val="2815855733"/>
                  </a:ext>
                </a:extLst>
              </a:tr>
              <a:tr h="648825">
                <a:tc>
                  <a:txBody>
                    <a:bodyPr/>
                    <a:lstStyle/>
                    <a:p>
                      <a:r>
                        <a:rPr lang="en-GB" sz="1100" b="1" dirty="0">
                          <a:latin typeface="Century Gothic" panose="020B0502020202020204" pitchFamily="34" charset="0"/>
                        </a:rPr>
                        <a:t>Hours per week</a:t>
                      </a:r>
                    </a:p>
                  </a:txBody>
                  <a:tcPr/>
                </a:tc>
                <a:tc>
                  <a:txBody>
                    <a:bodyPr/>
                    <a:lstStyle/>
                    <a:p>
                      <a:r>
                        <a:rPr lang="en-GB" sz="1100" dirty="0">
                          <a:latin typeface="Century Gothic" panose="020B0502020202020204" pitchFamily="34" charset="0"/>
                        </a:rPr>
                        <a:t>40</a:t>
                      </a:r>
                    </a:p>
                  </a:txBody>
                  <a:tcPr/>
                </a:tc>
                <a:tc>
                  <a:txBody>
                    <a:bodyPr/>
                    <a:lstStyle/>
                    <a:p>
                      <a:r>
                        <a:rPr lang="en-GB" sz="1100" dirty="0">
                          <a:latin typeface="Century Gothic" panose="020B0502020202020204" pitchFamily="34" charset="0"/>
                        </a:rPr>
                        <a:t>35</a:t>
                      </a:r>
                    </a:p>
                  </a:txBody>
                  <a:tcPr/>
                </a:tc>
                <a:tc>
                  <a:txBody>
                    <a:bodyPr/>
                    <a:lstStyle/>
                    <a:p>
                      <a:r>
                        <a:rPr lang="en-GB" sz="1100" dirty="0">
                          <a:latin typeface="Century Gothic" panose="020B0502020202020204" pitchFamily="34" charset="0"/>
                        </a:rPr>
                        <a:t>20</a:t>
                      </a:r>
                    </a:p>
                  </a:txBody>
                  <a:tcPr/>
                </a:tc>
                <a:tc>
                  <a:txBody>
                    <a:bodyPr/>
                    <a:lstStyle/>
                    <a:p>
                      <a:r>
                        <a:rPr lang="en-GB" sz="1100" dirty="0">
                          <a:latin typeface="Century Gothic" panose="020B0502020202020204" pitchFamily="34" charset="0"/>
                        </a:rPr>
                        <a:t>12</a:t>
                      </a:r>
                    </a:p>
                  </a:txBody>
                  <a:tcPr/>
                </a:tc>
                <a:tc>
                  <a:txBody>
                    <a:bodyPr/>
                    <a:lstStyle/>
                    <a:p>
                      <a:r>
                        <a:rPr lang="en-GB" sz="1100" dirty="0">
                          <a:latin typeface="Century Gothic" panose="020B0502020202020204" pitchFamily="34" charset="0"/>
                        </a:rPr>
                        <a:t>6</a:t>
                      </a:r>
                    </a:p>
                  </a:txBody>
                  <a:tcPr/>
                </a:tc>
                <a:extLst>
                  <a:ext uri="{0D108BD9-81ED-4DB2-BD59-A6C34878D82A}">
                    <a16:rowId xmlns:a16="http://schemas.microsoft.com/office/drawing/2014/main" val="2303713252"/>
                  </a:ext>
                </a:extLst>
              </a:tr>
              <a:tr h="465823">
                <a:tc>
                  <a:txBody>
                    <a:bodyPr/>
                    <a:lstStyle/>
                    <a:p>
                      <a:r>
                        <a:rPr lang="en-GB" sz="1100" b="1" dirty="0">
                          <a:latin typeface="Century Gothic" panose="020B0502020202020204" pitchFamily="34" charset="0"/>
                        </a:rPr>
                        <a:t>How far they live from the café</a:t>
                      </a:r>
                    </a:p>
                  </a:txBody>
                  <a:tcPr/>
                </a:tc>
                <a:tc>
                  <a:txBody>
                    <a:bodyPr/>
                    <a:lstStyle/>
                    <a:p>
                      <a:r>
                        <a:rPr lang="en-GB" sz="1100" dirty="0">
                          <a:latin typeface="Century Gothic" panose="020B0502020202020204" pitchFamily="34" charset="0"/>
                        </a:rPr>
                        <a:t>7.5 km</a:t>
                      </a:r>
                    </a:p>
                  </a:txBody>
                  <a:tcPr/>
                </a:tc>
                <a:tc>
                  <a:txBody>
                    <a:bodyPr/>
                    <a:lstStyle/>
                    <a:p>
                      <a:r>
                        <a:rPr lang="en-GB" sz="1100">
                          <a:latin typeface="Century Gothic" panose="020B0502020202020204" pitchFamily="34" charset="0"/>
                        </a:rPr>
                        <a:t>6 </a:t>
                      </a:r>
                      <a:r>
                        <a:rPr lang="en-GB" sz="1100" dirty="0">
                          <a:latin typeface="Century Gothic" panose="020B0502020202020204" pitchFamily="34" charset="0"/>
                        </a:rPr>
                        <a:t>km</a:t>
                      </a:r>
                    </a:p>
                  </a:txBody>
                  <a:tcPr/>
                </a:tc>
                <a:tc>
                  <a:txBody>
                    <a:bodyPr/>
                    <a:lstStyle/>
                    <a:p>
                      <a:r>
                        <a:rPr lang="en-GB" sz="1100" dirty="0">
                          <a:latin typeface="Century Gothic" panose="020B0502020202020204" pitchFamily="34" charset="0"/>
                        </a:rPr>
                        <a:t>5 km</a:t>
                      </a:r>
                    </a:p>
                  </a:txBody>
                  <a:tcPr/>
                </a:tc>
                <a:tc>
                  <a:txBody>
                    <a:bodyPr/>
                    <a:lstStyle/>
                    <a:p>
                      <a:r>
                        <a:rPr lang="en-GB" sz="1100" dirty="0">
                          <a:latin typeface="Century Gothic" panose="020B0502020202020204" pitchFamily="34" charset="0"/>
                        </a:rPr>
                        <a:t>10 km</a:t>
                      </a:r>
                    </a:p>
                  </a:txBody>
                  <a:tcPr/>
                </a:tc>
                <a:tc>
                  <a:txBody>
                    <a:bodyPr/>
                    <a:lstStyle/>
                    <a:p>
                      <a:r>
                        <a:rPr lang="en-GB" sz="1100" dirty="0">
                          <a:latin typeface="Century Gothic" panose="020B0502020202020204" pitchFamily="34" charset="0"/>
                        </a:rPr>
                        <a:t>1.5 km</a:t>
                      </a:r>
                    </a:p>
                  </a:txBody>
                  <a:tcPr/>
                </a:tc>
                <a:extLst>
                  <a:ext uri="{0D108BD9-81ED-4DB2-BD59-A6C34878D82A}">
                    <a16:rowId xmlns:a16="http://schemas.microsoft.com/office/drawing/2014/main" val="310659035"/>
                  </a:ext>
                </a:extLst>
              </a:tr>
              <a:tr h="465823">
                <a:tc>
                  <a:txBody>
                    <a:bodyPr/>
                    <a:lstStyle/>
                    <a:p>
                      <a:r>
                        <a:rPr lang="en-GB" sz="1100" b="1" dirty="0">
                          <a:latin typeface="Century Gothic" panose="020B0502020202020204" pitchFamily="34" charset="0"/>
                        </a:rPr>
                        <a:t>How they get to work</a:t>
                      </a:r>
                    </a:p>
                  </a:txBody>
                  <a:tcPr/>
                </a:tc>
                <a:tc>
                  <a:txBody>
                    <a:bodyPr/>
                    <a:lstStyle/>
                    <a:p>
                      <a:r>
                        <a:rPr lang="en-GB" sz="1100" dirty="0">
                          <a:latin typeface="Century Gothic" panose="020B0502020202020204" pitchFamily="34" charset="0"/>
                        </a:rPr>
                        <a:t>Train</a:t>
                      </a:r>
                    </a:p>
                  </a:txBody>
                  <a:tcPr/>
                </a:tc>
                <a:tc>
                  <a:txBody>
                    <a:bodyPr/>
                    <a:lstStyle/>
                    <a:p>
                      <a:r>
                        <a:rPr lang="en-GB" sz="1100" dirty="0">
                          <a:latin typeface="Century Gothic" panose="020B0502020202020204" pitchFamily="34" charset="0"/>
                        </a:rPr>
                        <a:t>Drive (petrol car)</a:t>
                      </a:r>
                    </a:p>
                  </a:txBody>
                  <a:tcPr/>
                </a:tc>
                <a:tc>
                  <a:txBody>
                    <a:bodyPr/>
                    <a:lstStyle/>
                    <a:p>
                      <a:r>
                        <a:rPr lang="en-GB" sz="1100" dirty="0">
                          <a:latin typeface="Century Gothic" panose="020B0502020202020204" pitchFamily="34" charset="0"/>
                        </a:rPr>
                        <a:t>Bus</a:t>
                      </a:r>
                    </a:p>
                  </a:txBody>
                  <a:tcPr/>
                </a:tc>
                <a:tc>
                  <a:txBody>
                    <a:bodyPr/>
                    <a:lstStyle/>
                    <a:p>
                      <a:r>
                        <a:rPr lang="en-GB" sz="1100" dirty="0">
                          <a:latin typeface="Century Gothic" panose="020B0502020202020204" pitchFamily="34" charset="0"/>
                        </a:rPr>
                        <a:t>Drive (petrol car)</a:t>
                      </a:r>
                    </a:p>
                  </a:txBody>
                  <a:tcPr/>
                </a:tc>
                <a:tc>
                  <a:txBody>
                    <a:bodyPr/>
                    <a:lstStyle/>
                    <a:p>
                      <a:r>
                        <a:rPr lang="en-GB" sz="1100" dirty="0">
                          <a:latin typeface="Century Gothic" panose="020B0502020202020204" pitchFamily="34" charset="0"/>
                        </a:rPr>
                        <a:t>Walk</a:t>
                      </a:r>
                    </a:p>
                  </a:txBody>
                  <a:tcPr/>
                </a:tc>
                <a:extLst>
                  <a:ext uri="{0D108BD9-81ED-4DB2-BD59-A6C34878D82A}">
                    <a16:rowId xmlns:a16="http://schemas.microsoft.com/office/drawing/2014/main" val="2023356150"/>
                  </a:ext>
                </a:extLst>
              </a:tr>
            </a:tbl>
          </a:graphicData>
        </a:graphic>
      </p:graphicFrame>
      <p:pic>
        <p:nvPicPr>
          <p:cNvPr id="27" name="Picture 26">
            <a:extLst>
              <a:ext uri="{FF2B5EF4-FFF2-40B4-BE49-F238E27FC236}">
                <a16:creationId xmlns:a16="http://schemas.microsoft.com/office/drawing/2014/main" id="{CF9B4914-C552-4FDD-8F05-BE4627AA7D8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176784" y="3317518"/>
            <a:ext cx="74718" cy="72000"/>
          </a:xfrm>
          <a:prstGeom prst="rect">
            <a:avLst/>
          </a:prstGeom>
          <a:ln>
            <a:solidFill>
              <a:srgbClr val="4E85B6"/>
            </a:solidFill>
          </a:ln>
        </p:spPr>
      </p:pic>
      <p:pic>
        <p:nvPicPr>
          <p:cNvPr id="36" name="Picture 35">
            <a:extLst>
              <a:ext uri="{FF2B5EF4-FFF2-40B4-BE49-F238E27FC236}">
                <a16:creationId xmlns:a16="http://schemas.microsoft.com/office/drawing/2014/main" id="{358211F7-ADDB-4ADC-AABB-9963D9F17BF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567163" y="5032193"/>
            <a:ext cx="74718" cy="72000"/>
          </a:xfrm>
          <a:prstGeom prst="rect">
            <a:avLst/>
          </a:prstGeom>
          <a:ln>
            <a:solidFill>
              <a:srgbClr val="4E85B6"/>
            </a:solidFill>
          </a:ln>
        </p:spPr>
      </p:pic>
      <p:pic>
        <p:nvPicPr>
          <p:cNvPr id="37" name="Picture 36">
            <a:extLst>
              <a:ext uri="{FF2B5EF4-FFF2-40B4-BE49-F238E27FC236}">
                <a16:creationId xmlns:a16="http://schemas.microsoft.com/office/drawing/2014/main" id="{19794AC9-9C07-4C83-A0B6-3199AD35942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510662" y="5669924"/>
            <a:ext cx="74718" cy="72000"/>
          </a:xfrm>
          <a:prstGeom prst="rect">
            <a:avLst/>
          </a:prstGeom>
          <a:ln>
            <a:solidFill>
              <a:srgbClr val="4E85B6"/>
            </a:solidFill>
          </a:ln>
        </p:spPr>
      </p:pic>
      <p:pic>
        <p:nvPicPr>
          <p:cNvPr id="38" name="Picture 37">
            <a:extLst>
              <a:ext uri="{FF2B5EF4-FFF2-40B4-BE49-F238E27FC236}">
                <a16:creationId xmlns:a16="http://schemas.microsoft.com/office/drawing/2014/main" id="{58E12DDC-4FB1-4B3D-8C68-6A4E4053C3A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529804" y="3958883"/>
            <a:ext cx="74718" cy="72000"/>
          </a:xfrm>
          <a:prstGeom prst="rect">
            <a:avLst/>
          </a:prstGeom>
          <a:ln>
            <a:solidFill>
              <a:srgbClr val="4E85B6"/>
            </a:solidFill>
          </a:ln>
        </p:spPr>
      </p:pic>
      <p:pic>
        <p:nvPicPr>
          <p:cNvPr id="40" name="Picture 39">
            <a:extLst>
              <a:ext uri="{FF2B5EF4-FFF2-40B4-BE49-F238E27FC236}">
                <a16:creationId xmlns:a16="http://schemas.microsoft.com/office/drawing/2014/main" id="{D310D271-2DBE-4407-9CC9-9657F83589C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151101" y="3465814"/>
            <a:ext cx="74718" cy="72000"/>
          </a:xfrm>
          <a:prstGeom prst="rect">
            <a:avLst/>
          </a:prstGeom>
          <a:ln>
            <a:solidFill>
              <a:srgbClr val="4E85B6"/>
            </a:solidFill>
          </a:ln>
        </p:spPr>
      </p:pic>
      <p:pic>
        <p:nvPicPr>
          <p:cNvPr id="41" name="Picture 40">
            <a:extLst>
              <a:ext uri="{FF2B5EF4-FFF2-40B4-BE49-F238E27FC236}">
                <a16:creationId xmlns:a16="http://schemas.microsoft.com/office/drawing/2014/main" id="{7C881C4F-2CD6-40F2-8DB0-C409514CAAD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018102" y="4567324"/>
            <a:ext cx="74718" cy="72000"/>
          </a:xfrm>
          <a:prstGeom prst="rect">
            <a:avLst/>
          </a:prstGeom>
          <a:ln>
            <a:solidFill>
              <a:srgbClr val="4E85B6"/>
            </a:solidFill>
          </a:ln>
        </p:spPr>
      </p:pic>
      <p:sp>
        <p:nvSpPr>
          <p:cNvPr id="30" name="TextBox 29">
            <a:extLst>
              <a:ext uri="{FF2B5EF4-FFF2-40B4-BE49-F238E27FC236}">
                <a16:creationId xmlns:a16="http://schemas.microsoft.com/office/drawing/2014/main" id="{C48F23D9-3E97-419E-9609-F0A9A6DBB0E9}"/>
              </a:ext>
            </a:extLst>
          </p:cNvPr>
          <p:cNvSpPr txBox="1"/>
          <p:nvPr/>
        </p:nvSpPr>
        <p:spPr>
          <a:xfrm>
            <a:off x="7708836" y="5298046"/>
            <a:ext cx="479016" cy="307777"/>
          </a:xfrm>
          <a:prstGeom prst="rect">
            <a:avLst/>
          </a:prstGeom>
          <a:noFill/>
        </p:spPr>
        <p:txBody>
          <a:bodyPr wrap="square" rtlCol="0">
            <a:spAutoFit/>
          </a:bodyPr>
          <a:lstStyle/>
          <a:p>
            <a:r>
              <a:rPr lang="en-GB" sz="700" dirty="0">
                <a:latin typeface="Century Gothic" panose="020B0502020202020204" pitchFamily="34" charset="0"/>
              </a:rPr>
              <a:t>Train station</a:t>
            </a:r>
          </a:p>
        </p:txBody>
      </p:sp>
      <p:sp>
        <p:nvSpPr>
          <p:cNvPr id="44" name="Rectangle 43">
            <a:extLst>
              <a:ext uri="{FF2B5EF4-FFF2-40B4-BE49-F238E27FC236}">
                <a16:creationId xmlns:a16="http://schemas.microsoft.com/office/drawing/2014/main" id="{A28BCC91-9639-4E9E-81F4-0941E308F90D}"/>
              </a:ext>
            </a:extLst>
          </p:cNvPr>
          <p:cNvSpPr/>
          <p:nvPr/>
        </p:nvSpPr>
        <p:spPr>
          <a:xfrm rot="18862246">
            <a:off x="6731375" y="3268558"/>
            <a:ext cx="86307" cy="6368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2" name="Straight Arrow Connector 51">
            <a:extLst>
              <a:ext uri="{FF2B5EF4-FFF2-40B4-BE49-F238E27FC236}">
                <a16:creationId xmlns:a16="http://schemas.microsoft.com/office/drawing/2014/main" id="{04CC9AAF-BCBB-43F5-9D13-60604A73B4D3}"/>
              </a:ext>
            </a:extLst>
          </p:cNvPr>
          <p:cNvCxnSpPr>
            <a:cxnSpLocks/>
          </p:cNvCxnSpPr>
          <p:nvPr/>
        </p:nvCxnSpPr>
        <p:spPr>
          <a:xfrm>
            <a:off x="8005495" y="5451934"/>
            <a:ext cx="19061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C10AF0EC-0D80-4952-A549-2B1B4AB9320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302724" y="5962095"/>
            <a:ext cx="252000" cy="242834"/>
          </a:xfrm>
          <a:prstGeom prst="rect">
            <a:avLst/>
          </a:prstGeom>
          <a:ln>
            <a:solidFill>
              <a:srgbClr val="4E85B6"/>
            </a:solidFill>
          </a:ln>
        </p:spPr>
      </p:pic>
      <p:sp>
        <p:nvSpPr>
          <p:cNvPr id="55" name="TextBox 54">
            <a:extLst>
              <a:ext uri="{FF2B5EF4-FFF2-40B4-BE49-F238E27FC236}">
                <a16:creationId xmlns:a16="http://schemas.microsoft.com/office/drawing/2014/main" id="{533787AC-0847-458F-A615-BFCA6203213A}"/>
              </a:ext>
            </a:extLst>
          </p:cNvPr>
          <p:cNvSpPr txBox="1"/>
          <p:nvPr/>
        </p:nvSpPr>
        <p:spPr>
          <a:xfrm>
            <a:off x="6554724" y="5929624"/>
            <a:ext cx="479016" cy="307777"/>
          </a:xfrm>
          <a:prstGeom prst="rect">
            <a:avLst/>
          </a:prstGeom>
          <a:noFill/>
        </p:spPr>
        <p:txBody>
          <a:bodyPr wrap="square" rtlCol="0">
            <a:spAutoFit/>
          </a:bodyPr>
          <a:lstStyle/>
          <a:p>
            <a:r>
              <a:rPr lang="en-GB" sz="700" dirty="0">
                <a:latin typeface="Century Gothic" panose="020B0502020202020204" pitchFamily="34" charset="0"/>
              </a:rPr>
              <a:t>Bus stop</a:t>
            </a:r>
          </a:p>
        </p:txBody>
      </p:sp>
      <p:cxnSp>
        <p:nvCxnSpPr>
          <p:cNvPr id="56" name="Straight Arrow Connector 55">
            <a:extLst>
              <a:ext uri="{FF2B5EF4-FFF2-40B4-BE49-F238E27FC236}">
                <a16:creationId xmlns:a16="http://schemas.microsoft.com/office/drawing/2014/main" id="{38475609-036A-40C0-A5B1-E2E4D57B7B97}"/>
              </a:ext>
            </a:extLst>
          </p:cNvPr>
          <p:cNvCxnSpPr>
            <a:cxnSpLocks/>
          </p:cNvCxnSpPr>
          <p:nvPr/>
        </p:nvCxnSpPr>
        <p:spPr>
          <a:xfrm>
            <a:off x="8885213" y="5958557"/>
            <a:ext cx="324000" cy="0"/>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E8070A64-864D-4ED7-A466-6A3272CDD0EB}"/>
              </a:ext>
            </a:extLst>
          </p:cNvPr>
          <p:cNvSpPr/>
          <p:nvPr/>
        </p:nvSpPr>
        <p:spPr>
          <a:xfrm>
            <a:off x="6593111" y="3374076"/>
            <a:ext cx="286378" cy="112835"/>
          </a:xfrm>
          <a:prstGeom prst="rect">
            <a:avLst/>
          </a:prstGeom>
          <a:solidFill>
            <a:srgbClr val="F3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A386A86F-B379-4C97-899B-1C1EE784E30C}"/>
              </a:ext>
            </a:extLst>
          </p:cNvPr>
          <p:cNvSpPr txBox="1"/>
          <p:nvPr/>
        </p:nvSpPr>
        <p:spPr>
          <a:xfrm>
            <a:off x="6508210" y="3322370"/>
            <a:ext cx="626855" cy="215444"/>
          </a:xfrm>
          <a:prstGeom prst="rect">
            <a:avLst/>
          </a:prstGeom>
          <a:noFill/>
        </p:spPr>
        <p:txBody>
          <a:bodyPr wrap="square" rtlCol="0">
            <a:spAutoFit/>
          </a:bodyPr>
          <a:lstStyle/>
          <a:p>
            <a:r>
              <a:rPr lang="en-GB" sz="800" dirty="0">
                <a:latin typeface="Century Gothic" panose="020B0502020202020204" pitchFamily="34" charset="0"/>
              </a:rPr>
              <a:t>Café </a:t>
            </a:r>
          </a:p>
        </p:txBody>
      </p:sp>
      <p:sp>
        <p:nvSpPr>
          <p:cNvPr id="59" name="TextBox 58">
            <a:extLst>
              <a:ext uri="{FF2B5EF4-FFF2-40B4-BE49-F238E27FC236}">
                <a16:creationId xmlns:a16="http://schemas.microsoft.com/office/drawing/2014/main" id="{4FAD5FD1-6B6B-48F5-A4E1-9A4A694F43E8}"/>
              </a:ext>
            </a:extLst>
          </p:cNvPr>
          <p:cNvSpPr txBox="1"/>
          <p:nvPr/>
        </p:nvSpPr>
        <p:spPr>
          <a:xfrm>
            <a:off x="8814690" y="5957638"/>
            <a:ext cx="626855" cy="215444"/>
          </a:xfrm>
          <a:prstGeom prst="rect">
            <a:avLst/>
          </a:prstGeom>
          <a:noFill/>
        </p:spPr>
        <p:txBody>
          <a:bodyPr wrap="square" rtlCol="0">
            <a:spAutoFit/>
          </a:bodyPr>
          <a:lstStyle/>
          <a:p>
            <a:r>
              <a:rPr lang="en-GB" sz="800" dirty="0">
                <a:latin typeface="Century Gothic" panose="020B0502020202020204" pitchFamily="34" charset="0"/>
              </a:rPr>
              <a:t>100 m</a:t>
            </a:r>
          </a:p>
        </p:txBody>
      </p:sp>
      <p:sp>
        <p:nvSpPr>
          <p:cNvPr id="65" name="TextBox 64">
            <a:extLst>
              <a:ext uri="{FF2B5EF4-FFF2-40B4-BE49-F238E27FC236}">
                <a16:creationId xmlns:a16="http://schemas.microsoft.com/office/drawing/2014/main" id="{5E98384F-0D53-4AF7-8EFD-9D0A771C408E}"/>
              </a:ext>
            </a:extLst>
          </p:cNvPr>
          <p:cNvSpPr txBox="1"/>
          <p:nvPr/>
        </p:nvSpPr>
        <p:spPr>
          <a:xfrm>
            <a:off x="6234687" y="2288009"/>
            <a:ext cx="1800754" cy="276999"/>
          </a:xfrm>
          <a:prstGeom prst="rect">
            <a:avLst/>
          </a:prstGeom>
          <a:noFill/>
        </p:spPr>
        <p:txBody>
          <a:bodyPr wrap="square" rtlCol="0">
            <a:spAutoFit/>
          </a:bodyPr>
          <a:lstStyle/>
          <a:p>
            <a:r>
              <a:rPr lang="en-GB" sz="1200" b="1" dirty="0">
                <a:latin typeface="Century Gothic" panose="020B0502020202020204" pitchFamily="34" charset="0"/>
              </a:rPr>
              <a:t>Town map</a:t>
            </a:r>
          </a:p>
        </p:txBody>
      </p:sp>
      <p:sp>
        <p:nvSpPr>
          <p:cNvPr id="66" name="TextBox 65">
            <a:extLst>
              <a:ext uri="{FF2B5EF4-FFF2-40B4-BE49-F238E27FC236}">
                <a16:creationId xmlns:a16="http://schemas.microsoft.com/office/drawing/2014/main" id="{27BDAB94-0E8E-46FA-B9D9-E5942B0E4E8A}"/>
              </a:ext>
            </a:extLst>
          </p:cNvPr>
          <p:cNvSpPr txBox="1"/>
          <p:nvPr/>
        </p:nvSpPr>
        <p:spPr>
          <a:xfrm>
            <a:off x="354396" y="2813733"/>
            <a:ext cx="1800754" cy="276999"/>
          </a:xfrm>
          <a:prstGeom prst="rect">
            <a:avLst/>
          </a:prstGeom>
          <a:noFill/>
        </p:spPr>
        <p:txBody>
          <a:bodyPr wrap="square" rtlCol="0">
            <a:spAutoFit/>
          </a:bodyPr>
          <a:lstStyle/>
          <a:p>
            <a:r>
              <a:rPr lang="en-GB" sz="1200" b="1" dirty="0">
                <a:latin typeface="Century Gothic" panose="020B0502020202020204" pitchFamily="34" charset="0"/>
              </a:rPr>
              <a:t>Staff</a:t>
            </a:r>
          </a:p>
        </p:txBody>
      </p:sp>
      <p:pic>
        <p:nvPicPr>
          <p:cNvPr id="3" name="Picture 2">
            <a:extLst>
              <a:ext uri="{FF2B5EF4-FFF2-40B4-BE49-F238E27FC236}">
                <a16:creationId xmlns:a16="http://schemas.microsoft.com/office/drawing/2014/main" id="{6BE11A00-CF3C-49AB-A933-7533809BFCE5}"/>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colorTemperature colorTemp="7200"/>
                    </a14:imgEffect>
                  </a14:imgLayer>
                </a14:imgProps>
              </a:ext>
              <a:ext uri="{28A0092B-C50C-407E-A947-70E740481C1C}">
                <a14:useLocalDpi xmlns:a14="http://schemas.microsoft.com/office/drawing/2010/main"/>
              </a:ext>
            </a:extLst>
          </a:blip>
          <a:srcRect/>
          <a:stretch/>
        </p:blipFill>
        <p:spPr>
          <a:xfrm>
            <a:off x="1276165" y="2322253"/>
            <a:ext cx="679381" cy="760396"/>
          </a:xfrm>
          <a:prstGeom prst="rect">
            <a:avLst/>
          </a:prstGeom>
        </p:spPr>
      </p:pic>
      <p:sp>
        <p:nvSpPr>
          <p:cNvPr id="31" name="TextBox 30">
            <a:extLst>
              <a:ext uri="{FF2B5EF4-FFF2-40B4-BE49-F238E27FC236}">
                <a16:creationId xmlns:a16="http://schemas.microsoft.com/office/drawing/2014/main" id="{3E9DAA28-32FC-4A60-87AD-B619CAFC5DCD}"/>
              </a:ext>
            </a:extLst>
          </p:cNvPr>
          <p:cNvSpPr txBox="1"/>
          <p:nvPr/>
        </p:nvSpPr>
        <p:spPr>
          <a:xfrm>
            <a:off x="228600" y="620599"/>
            <a:ext cx="9267825" cy="276999"/>
          </a:xfrm>
          <a:prstGeom prst="rect">
            <a:avLst/>
          </a:prstGeom>
          <a:noFill/>
        </p:spPr>
        <p:txBody>
          <a:bodyPr wrap="square" rtlCol="0">
            <a:spAutoFit/>
          </a:bodyPr>
          <a:lstStyle/>
          <a:p>
            <a:r>
              <a:rPr lang="en-GB" sz="1200" dirty="0">
                <a:latin typeface="Century Gothic" panose="020B0502020202020204" pitchFamily="34" charset="0"/>
              </a:rPr>
              <a:t>The staff have to travel to the café. They use different types of transport. The map shows the location of the café.</a:t>
            </a:r>
          </a:p>
        </p:txBody>
      </p:sp>
      <p:sp>
        <p:nvSpPr>
          <p:cNvPr id="32" name="TextBox 31">
            <a:extLst>
              <a:ext uri="{FF2B5EF4-FFF2-40B4-BE49-F238E27FC236}">
                <a16:creationId xmlns:a16="http://schemas.microsoft.com/office/drawing/2014/main" id="{E551784A-88D2-4C15-884F-E3C1F0C71770}"/>
              </a:ext>
            </a:extLst>
          </p:cNvPr>
          <p:cNvSpPr txBox="1"/>
          <p:nvPr/>
        </p:nvSpPr>
        <p:spPr>
          <a:xfrm>
            <a:off x="230449" y="1092449"/>
            <a:ext cx="6870776" cy="646331"/>
          </a:xfrm>
          <a:prstGeom prst="rect">
            <a:avLst/>
          </a:prstGeom>
          <a:solidFill>
            <a:srgbClr val="CDD4F4"/>
          </a:solidFill>
        </p:spPr>
        <p:txBody>
          <a:bodyPr wrap="square" rtlCol="0">
            <a:spAutoFit/>
          </a:bodyPr>
          <a:lstStyle/>
          <a:p>
            <a:r>
              <a:rPr lang="en-GB" sz="1200" b="1" dirty="0">
                <a:latin typeface="Century Gothic" panose="020B0502020202020204" pitchFamily="34" charset="0"/>
              </a:rPr>
              <a:t>Discuss:</a:t>
            </a:r>
          </a:p>
          <a:p>
            <a:pPr marL="228600" indent="-228600">
              <a:buAutoNum type="arabicPeriod"/>
            </a:pPr>
            <a:r>
              <a:rPr lang="en-GB" sz="1200" dirty="0">
                <a:latin typeface="Century Gothic" panose="020B0502020202020204" pitchFamily="34" charset="0"/>
              </a:rPr>
              <a:t>Why does transport produce CO</a:t>
            </a:r>
            <a:r>
              <a:rPr lang="en-GB" sz="1200" baseline="-25000" dirty="0">
                <a:latin typeface="Century Gothic" panose="020B0502020202020204" pitchFamily="34" charset="0"/>
              </a:rPr>
              <a:t>2</a:t>
            </a:r>
            <a:r>
              <a:rPr lang="en-GB" sz="1200" dirty="0">
                <a:latin typeface="Century Gothic" panose="020B0502020202020204" pitchFamily="34" charset="0"/>
              </a:rPr>
              <a:t> emissions?</a:t>
            </a:r>
          </a:p>
          <a:p>
            <a:pPr marL="228600" indent="-228600">
              <a:buAutoNum type="arabicPeriod"/>
            </a:pPr>
            <a:r>
              <a:rPr lang="en-GB" sz="1200" dirty="0">
                <a:latin typeface="Century Gothic" panose="020B0502020202020204" pitchFamily="34" charset="0"/>
              </a:rPr>
              <a:t>Which person’s transport produces most CO</a:t>
            </a:r>
            <a:r>
              <a:rPr lang="en-GB" sz="1200" baseline="-25000" dirty="0">
                <a:latin typeface="Century Gothic" panose="020B0502020202020204" pitchFamily="34" charset="0"/>
              </a:rPr>
              <a:t>2</a:t>
            </a:r>
            <a:r>
              <a:rPr lang="en-GB" sz="1200" dirty="0">
                <a:latin typeface="Century Gothic" panose="020B0502020202020204" pitchFamily="34" charset="0"/>
              </a:rPr>
              <a:t>? Why?</a:t>
            </a:r>
          </a:p>
        </p:txBody>
      </p:sp>
      <p:sp>
        <p:nvSpPr>
          <p:cNvPr id="34" name="Rectangle 33">
            <a:extLst>
              <a:ext uri="{FF2B5EF4-FFF2-40B4-BE49-F238E27FC236}">
                <a16:creationId xmlns:a16="http://schemas.microsoft.com/office/drawing/2014/main" id="{8D0001D5-03D2-43DD-99FA-F0A1739A72DA}"/>
              </a:ext>
            </a:extLst>
          </p:cNvPr>
          <p:cNvSpPr/>
          <p:nvPr/>
        </p:nvSpPr>
        <p:spPr>
          <a:xfrm>
            <a:off x="228600" y="83295"/>
            <a:ext cx="9448800" cy="6518472"/>
          </a:xfrm>
          <a:prstGeom prst="rect">
            <a:avLst/>
          </a:prstGeom>
          <a:noFill/>
          <a:ln w="19050">
            <a:solidFill>
              <a:srgbClr val="4B6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pic>
        <p:nvPicPr>
          <p:cNvPr id="35" name="Picture 34">
            <a:extLst>
              <a:ext uri="{FF2B5EF4-FFF2-40B4-BE49-F238E27FC236}">
                <a16:creationId xmlns:a16="http://schemas.microsoft.com/office/drawing/2014/main" id="{51C56E9D-D5E4-4975-BED2-A3A8C93A9565}"/>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352881" y="6630322"/>
            <a:ext cx="1324518" cy="174220"/>
          </a:xfrm>
          <a:prstGeom prst="rect">
            <a:avLst/>
          </a:prstGeom>
        </p:spPr>
      </p:pic>
    </p:spTree>
    <p:extLst>
      <p:ext uri="{BB962C8B-B14F-4D97-AF65-F5344CB8AC3E}">
        <p14:creationId xmlns:p14="http://schemas.microsoft.com/office/powerpoint/2010/main" val="1618613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Chart&#10;&#10;Description automatically generated with medium confidence">
            <a:extLst>
              <a:ext uri="{FF2B5EF4-FFF2-40B4-BE49-F238E27FC236}">
                <a16:creationId xmlns:a16="http://schemas.microsoft.com/office/drawing/2014/main" id="{DEE279C0-1997-403B-A4A4-603BE753A1C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3539" y="1830054"/>
            <a:ext cx="2820051" cy="1880034"/>
          </a:xfrm>
          <a:prstGeom prst="rect">
            <a:avLst/>
          </a:prstGeom>
        </p:spPr>
      </p:pic>
      <p:pic>
        <p:nvPicPr>
          <p:cNvPr id="21" name="Picture 20" descr="A yellow truck with a white background&#10;&#10;Description automatically generated with low confidence">
            <a:extLst>
              <a:ext uri="{FF2B5EF4-FFF2-40B4-BE49-F238E27FC236}">
                <a16:creationId xmlns:a16="http://schemas.microsoft.com/office/drawing/2014/main" id="{F9E52631-2393-4976-A2DF-63F01769F40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3810494" y="1799540"/>
            <a:ext cx="2112649" cy="1584487"/>
          </a:xfrm>
          <a:prstGeom prst="rect">
            <a:avLst/>
          </a:prstGeom>
        </p:spPr>
      </p:pic>
      <p:sp>
        <p:nvSpPr>
          <p:cNvPr id="53" name="TextBox 52">
            <a:extLst>
              <a:ext uri="{FF2B5EF4-FFF2-40B4-BE49-F238E27FC236}">
                <a16:creationId xmlns:a16="http://schemas.microsoft.com/office/drawing/2014/main" id="{7D0BBDD6-9EE8-4BA6-8FD5-B8023FEF26B1}"/>
              </a:ext>
            </a:extLst>
          </p:cNvPr>
          <p:cNvSpPr txBox="1"/>
          <p:nvPr/>
        </p:nvSpPr>
        <p:spPr>
          <a:xfrm>
            <a:off x="293608" y="610470"/>
            <a:ext cx="6010690" cy="461665"/>
          </a:xfrm>
          <a:prstGeom prst="rect">
            <a:avLst/>
          </a:prstGeom>
          <a:noFill/>
        </p:spPr>
        <p:txBody>
          <a:bodyPr wrap="square" rtlCol="0">
            <a:spAutoFit/>
          </a:bodyPr>
          <a:lstStyle/>
          <a:p>
            <a:r>
              <a:rPr lang="en-GB" sz="1200" dirty="0">
                <a:latin typeface="Century Gothic" panose="020B0502020202020204" pitchFamily="34" charset="0"/>
              </a:rPr>
              <a:t>Goods for the café are delivered from a wholesaler who is 10 km away.</a:t>
            </a:r>
          </a:p>
          <a:p>
            <a:r>
              <a:rPr lang="en-GB" sz="1200" dirty="0">
                <a:latin typeface="Century Gothic" panose="020B0502020202020204" pitchFamily="34" charset="0"/>
              </a:rPr>
              <a:t>Goods are delivered once per week by lorry.</a:t>
            </a:r>
          </a:p>
        </p:txBody>
      </p:sp>
      <p:sp>
        <p:nvSpPr>
          <p:cNvPr id="5" name="TextBox 4">
            <a:extLst>
              <a:ext uri="{FF2B5EF4-FFF2-40B4-BE49-F238E27FC236}">
                <a16:creationId xmlns:a16="http://schemas.microsoft.com/office/drawing/2014/main" id="{19CC10D7-805B-4FEA-B834-90CD8A7BAEEB}"/>
              </a:ext>
            </a:extLst>
          </p:cNvPr>
          <p:cNvSpPr txBox="1"/>
          <p:nvPr/>
        </p:nvSpPr>
        <p:spPr>
          <a:xfrm>
            <a:off x="9085110" y="153035"/>
            <a:ext cx="1184579" cy="338554"/>
          </a:xfrm>
          <a:prstGeom prst="rect">
            <a:avLst/>
          </a:prstGeom>
          <a:noFill/>
        </p:spPr>
        <p:txBody>
          <a:bodyPr wrap="square" rtlCol="0">
            <a:spAutoFit/>
          </a:bodyPr>
          <a:lstStyle/>
          <a:p>
            <a:r>
              <a:rPr lang="en-US" sz="1600" b="1" dirty="0">
                <a:latin typeface="Century Gothic" panose="020B0502020202020204" pitchFamily="34" charset="0"/>
              </a:rPr>
              <a:t>SS2</a:t>
            </a:r>
            <a:endParaRPr lang="en-GB" sz="1600" b="1" dirty="0">
              <a:latin typeface="Century Gothic" panose="020B0502020202020204" pitchFamily="34" charset="0"/>
            </a:endParaRPr>
          </a:p>
        </p:txBody>
      </p:sp>
      <p:sp>
        <p:nvSpPr>
          <p:cNvPr id="6" name="TextBox 5">
            <a:extLst>
              <a:ext uri="{FF2B5EF4-FFF2-40B4-BE49-F238E27FC236}">
                <a16:creationId xmlns:a16="http://schemas.microsoft.com/office/drawing/2014/main" id="{5F2DF238-E0B0-4C1C-884B-D9ACD670C150}"/>
              </a:ext>
            </a:extLst>
          </p:cNvPr>
          <p:cNvSpPr txBox="1"/>
          <p:nvPr/>
        </p:nvSpPr>
        <p:spPr>
          <a:xfrm>
            <a:off x="228600" y="74039"/>
            <a:ext cx="7915820" cy="461665"/>
          </a:xfrm>
          <a:prstGeom prst="rect">
            <a:avLst/>
          </a:prstGeom>
          <a:noFill/>
        </p:spPr>
        <p:txBody>
          <a:bodyPr wrap="square" rtlCol="0">
            <a:spAutoFit/>
          </a:bodyPr>
          <a:lstStyle/>
          <a:p>
            <a:r>
              <a:rPr lang="en-GB" sz="2400" b="1" dirty="0"/>
              <a:t>Transport (goods)</a:t>
            </a:r>
          </a:p>
        </p:txBody>
      </p:sp>
      <p:sp>
        <p:nvSpPr>
          <p:cNvPr id="2" name="TextBox 1">
            <a:extLst>
              <a:ext uri="{FF2B5EF4-FFF2-40B4-BE49-F238E27FC236}">
                <a16:creationId xmlns:a16="http://schemas.microsoft.com/office/drawing/2014/main" id="{62C7A122-6520-4016-912E-58A8D5D01E26}"/>
              </a:ext>
            </a:extLst>
          </p:cNvPr>
          <p:cNvSpPr txBox="1"/>
          <p:nvPr/>
        </p:nvSpPr>
        <p:spPr>
          <a:xfrm>
            <a:off x="559479" y="3602449"/>
            <a:ext cx="3362632" cy="646331"/>
          </a:xfrm>
          <a:prstGeom prst="rect">
            <a:avLst/>
          </a:prstGeom>
          <a:noFill/>
        </p:spPr>
        <p:txBody>
          <a:bodyPr wrap="square" rtlCol="0">
            <a:spAutoFit/>
          </a:bodyPr>
          <a:lstStyle/>
          <a:p>
            <a:r>
              <a:rPr lang="en-GB" sz="1200" b="1" dirty="0">
                <a:latin typeface="Century Gothic" panose="020B0502020202020204" pitchFamily="34" charset="0"/>
              </a:rPr>
              <a:t>Goods delivered every week</a:t>
            </a:r>
          </a:p>
          <a:p>
            <a:endParaRPr lang="en-GB" sz="1200" b="1" dirty="0">
              <a:latin typeface="Century Gothic" panose="020B0502020202020204" pitchFamily="34" charset="0"/>
            </a:endParaRPr>
          </a:p>
          <a:p>
            <a:endParaRPr lang="en-GB" sz="1200" b="1" dirty="0">
              <a:latin typeface="Century Gothic" panose="020B0502020202020204" pitchFamily="34" charset="0"/>
            </a:endParaRPr>
          </a:p>
        </p:txBody>
      </p:sp>
      <p:sp>
        <p:nvSpPr>
          <p:cNvPr id="9" name="TextBox 8">
            <a:extLst>
              <a:ext uri="{FF2B5EF4-FFF2-40B4-BE49-F238E27FC236}">
                <a16:creationId xmlns:a16="http://schemas.microsoft.com/office/drawing/2014/main" id="{D0CE5427-3C07-452C-9928-89988DC6CB34}"/>
              </a:ext>
            </a:extLst>
          </p:cNvPr>
          <p:cNvSpPr txBox="1"/>
          <p:nvPr/>
        </p:nvSpPr>
        <p:spPr>
          <a:xfrm>
            <a:off x="587685" y="5563337"/>
            <a:ext cx="1555956" cy="600164"/>
          </a:xfrm>
          <a:prstGeom prst="rect">
            <a:avLst/>
          </a:prstGeom>
          <a:noFill/>
        </p:spPr>
        <p:txBody>
          <a:bodyPr wrap="square">
            <a:spAutoFit/>
          </a:bodyPr>
          <a:lstStyle/>
          <a:p>
            <a:r>
              <a:rPr lang="en-GB" sz="1100" dirty="0">
                <a:latin typeface="Century Gothic" panose="020B0502020202020204" pitchFamily="34" charset="0"/>
              </a:rPr>
              <a:t>Coffee beans from Brazil </a:t>
            </a:r>
          </a:p>
          <a:p>
            <a:r>
              <a:rPr lang="en-GB" sz="1100" dirty="0">
                <a:latin typeface="Century Gothic" panose="020B0502020202020204" pitchFamily="34" charset="0"/>
              </a:rPr>
              <a:t>(9000 km away)</a:t>
            </a:r>
          </a:p>
        </p:txBody>
      </p:sp>
      <p:sp>
        <p:nvSpPr>
          <p:cNvPr id="11" name="TextBox 10">
            <a:extLst>
              <a:ext uri="{FF2B5EF4-FFF2-40B4-BE49-F238E27FC236}">
                <a16:creationId xmlns:a16="http://schemas.microsoft.com/office/drawing/2014/main" id="{C397CC22-D379-4055-B1F5-DD925D73FD4A}"/>
              </a:ext>
            </a:extLst>
          </p:cNvPr>
          <p:cNvSpPr txBox="1"/>
          <p:nvPr/>
        </p:nvSpPr>
        <p:spPr>
          <a:xfrm>
            <a:off x="2355022" y="5546465"/>
            <a:ext cx="1484575" cy="600164"/>
          </a:xfrm>
          <a:prstGeom prst="rect">
            <a:avLst/>
          </a:prstGeom>
          <a:noFill/>
        </p:spPr>
        <p:txBody>
          <a:bodyPr wrap="square">
            <a:spAutoFit/>
          </a:bodyPr>
          <a:lstStyle/>
          <a:p>
            <a:r>
              <a:rPr lang="en-GB" sz="1100" dirty="0">
                <a:latin typeface="Century Gothic" panose="020B0502020202020204" pitchFamily="34" charset="0"/>
              </a:rPr>
              <a:t>Milk from farms across the UK </a:t>
            </a:r>
          </a:p>
          <a:p>
            <a:r>
              <a:rPr lang="en-GB" sz="1100" dirty="0">
                <a:latin typeface="Century Gothic" panose="020B0502020202020204" pitchFamily="34" charset="0"/>
              </a:rPr>
              <a:t>(20 – 400 km away)</a:t>
            </a:r>
          </a:p>
        </p:txBody>
      </p:sp>
      <p:sp>
        <p:nvSpPr>
          <p:cNvPr id="13" name="TextBox 12">
            <a:extLst>
              <a:ext uri="{FF2B5EF4-FFF2-40B4-BE49-F238E27FC236}">
                <a16:creationId xmlns:a16="http://schemas.microsoft.com/office/drawing/2014/main" id="{71D52B9E-C4DF-4750-867A-12A274429319}"/>
              </a:ext>
            </a:extLst>
          </p:cNvPr>
          <p:cNvSpPr txBox="1"/>
          <p:nvPr/>
        </p:nvSpPr>
        <p:spPr>
          <a:xfrm>
            <a:off x="4155434" y="5466338"/>
            <a:ext cx="1696065" cy="769441"/>
          </a:xfrm>
          <a:prstGeom prst="rect">
            <a:avLst/>
          </a:prstGeom>
          <a:noFill/>
        </p:spPr>
        <p:txBody>
          <a:bodyPr wrap="square">
            <a:spAutoFit/>
          </a:bodyPr>
          <a:lstStyle/>
          <a:p>
            <a:r>
              <a:rPr lang="en-GB" sz="1100" dirty="0">
                <a:latin typeface="Century Gothic" panose="020B0502020202020204" pitchFamily="34" charset="0"/>
              </a:rPr>
              <a:t>Pre packaged cakes and biscuits from UK factory</a:t>
            </a:r>
          </a:p>
          <a:p>
            <a:r>
              <a:rPr lang="en-GB" sz="1100" dirty="0">
                <a:latin typeface="Century Gothic" panose="020B0502020202020204" pitchFamily="34" charset="0"/>
              </a:rPr>
              <a:t>(260 km away) </a:t>
            </a:r>
          </a:p>
        </p:txBody>
      </p:sp>
      <p:sp>
        <p:nvSpPr>
          <p:cNvPr id="15" name="TextBox 14">
            <a:extLst>
              <a:ext uri="{FF2B5EF4-FFF2-40B4-BE49-F238E27FC236}">
                <a16:creationId xmlns:a16="http://schemas.microsoft.com/office/drawing/2014/main" id="{6F7DF072-42BC-4A0A-BB40-7A7B4606FAC8}"/>
              </a:ext>
            </a:extLst>
          </p:cNvPr>
          <p:cNvSpPr txBox="1"/>
          <p:nvPr/>
        </p:nvSpPr>
        <p:spPr>
          <a:xfrm>
            <a:off x="6052747" y="5458833"/>
            <a:ext cx="1428238" cy="600164"/>
          </a:xfrm>
          <a:prstGeom prst="rect">
            <a:avLst/>
          </a:prstGeom>
          <a:noFill/>
        </p:spPr>
        <p:txBody>
          <a:bodyPr wrap="square">
            <a:spAutoFit/>
          </a:bodyPr>
          <a:lstStyle/>
          <a:p>
            <a:r>
              <a:rPr lang="en-GB" sz="1100" dirty="0">
                <a:latin typeface="Century Gothic" panose="020B0502020202020204" pitchFamily="34" charset="0"/>
              </a:rPr>
              <a:t>Cane sugar from Belize </a:t>
            </a:r>
          </a:p>
          <a:p>
            <a:r>
              <a:rPr lang="en-GB" sz="1100" dirty="0">
                <a:latin typeface="Century Gothic" panose="020B0502020202020204" pitchFamily="34" charset="0"/>
              </a:rPr>
              <a:t>(8000 km away)</a:t>
            </a:r>
          </a:p>
        </p:txBody>
      </p:sp>
      <p:pic>
        <p:nvPicPr>
          <p:cNvPr id="12" name="Picture 11" descr="A picture containing text&#10;&#10;Description automatically generated">
            <a:extLst>
              <a:ext uri="{FF2B5EF4-FFF2-40B4-BE49-F238E27FC236}">
                <a16:creationId xmlns:a16="http://schemas.microsoft.com/office/drawing/2014/main" id="{4727DF8A-E8FC-40BC-BB5E-154A4BABEBE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490468" y="2056312"/>
            <a:ext cx="2566220" cy="1283110"/>
          </a:xfrm>
          <a:prstGeom prst="rect">
            <a:avLst/>
          </a:prstGeom>
        </p:spPr>
      </p:pic>
      <p:sp>
        <p:nvSpPr>
          <p:cNvPr id="31" name="TextBox 30">
            <a:extLst>
              <a:ext uri="{FF2B5EF4-FFF2-40B4-BE49-F238E27FC236}">
                <a16:creationId xmlns:a16="http://schemas.microsoft.com/office/drawing/2014/main" id="{4A9C0013-FEFF-4D4E-B5F2-84E02D75417E}"/>
              </a:ext>
            </a:extLst>
          </p:cNvPr>
          <p:cNvSpPr txBox="1"/>
          <p:nvPr/>
        </p:nvSpPr>
        <p:spPr>
          <a:xfrm>
            <a:off x="7739655" y="5449600"/>
            <a:ext cx="1696064" cy="600164"/>
          </a:xfrm>
          <a:prstGeom prst="rect">
            <a:avLst/>
          </a:prstGeom>
          <a:noFill/>
        </p:spPr>
        <p:txBody>
          <a:bodyPr wrap="square">
            <a:spAutoFit/>
          </a:bodyPr>
          <a:lstStyle/>
          <a:p>
            <a:r>
              <a:rPr lang="en-GB" sz="1100" dirty="0">
                <a:latin typeface="Century Gothic" panose="020B0502020202020204" pitchFamily="34" charset="0"/>
              </a:rPr>
              <a:t>Cups and lids from a UK manufacturer </a:t>
            </a:r>
          </a:p>
          <a:p>
            <a:r>
              <a:rPr lang="en-GB" sz="1100" dirty="0">
                <a:latin typeface="Century Gothic" panose="020B0502020202020204" pitchFamily="34" charset="0"/>
              </a:rPr>
              <a:t>(108 km away)</a:t>
            </a:r>
          </a:p>
        </p:txBody>
      </p:sp>
      <p:cxnSp>
        <p:nvCxnSpPr>
          <p:cNvPr id="4" name="Straight Connector 3">
            <a:extLst>
              <a:ext uri="{FF2B5EF4-FFF2-40B4-BE49-F238E27FC236}">
                <a16:creationId xmlns:a16="http://schemas.microsoft.com/office/drawing/2014/main" id="{C2213559-533B-4F9B-A3BB-0FAAA74C904F}"/>
              </a:ext>
            </a:extLst>
          </p:cNvPr>
          <p:cNvCxnSpPr>
            <a:cxnSpLocks/>
          </p:cNvCxnSpPr>
          <p:nvPr/>
        </p:nvCxnSpPr>
        <p:spPr>
          <a:xfrm>
            <a:off x="3619099" y="2711794"/>
            <a:ext cx="2589425"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8BC7F00-2D86-46CE-AFD3-8EE31C569712}"/>
              </a:ext>
            </a:extLst>
          </p:cNvPr>
          <p:cNvSpPr txBox="1"/>
          <p:nvPr/>
        </p:nvSpPr>
        <p:spPr>
          <a:xfrm>
            <a:off x="228600" y="1251222"/>
            <a:ext cx="6837067" cy="646331"/>
          </a:xfrm>
          <a:prstGeom prst="rect">
            <a:avLst/>
          </a:prstGeom>
          <a:solidFill>
            <a:srgbClr val="CDD4F4"/>
          </a:solidFill>
        </p:spPr>
        <p:txBody>
          <a:bodyPr wrap="square" rtlCol="0">
            <a:spAutoFit/>
          </a:bodyPr>
          <a:lstStyle/>
          <a:p>
            <a:r>
              <a:rPr lang="en-GB" sz="1200" b="1" dirty="0">
                <a:latin typeface="Century Gothic" panose="020B0502020202020204" pitchFamily="34" charset="0"/>
              </a:rPr>
              <a:t>Discuss:</a:t>
            </a:r>
          </a:p>
          <a:p>
            <a:pPr marL="228600" indent="-228600">
              <a:buAutoNum type="arabicPeriod"/>
            </a:pPr>
            <a:r>
              <a:rPr lang="en-GB" sz="1200" dirty="0">
                <a:latin typeface="Century Gothic" panose="020B0502020202020204" pitchFamily="34" charset="0"/>
              </a:rPr>
              <a:t>Why does transporting goods produce CO</a:t>
            </a:r>
            <a:r>
              <a:rPr lang="en-GB" sz="1200" baseline="-25000" dirty="0">
                <a:latin typeface="Century Gothic" panose="020B0502020202020204" pitchFamily="34" charset="0"/>
              </a:rPr>
              <a:t>2</a:t>
            </a:r>
            <a:r>
              <a:rPr lang="en-GB" sz="1200" dirty="0">
                <a:latin typeface="Century Gothic" panose="020B0502020202020204" pitchFamily="34" charset="0"/>
              </a:rPr>
              <a:t> emissions?</a:t>
            </a:r>
          </a:p>
          <a:p>
            <a:pPr marL="228600" indent="-228600">
              <a:buAutoNum type="arabicPeriod"/>
            </a:pPr>
            <a:r>
              <a:rPr lang="en-GB" sz="1200" dirty="0">
                <a:latin typeface="Century Gothic" panose="020B0502020202020204" pitchFamily="34" charset="0"/>
              </a:rPr>
              <a:t>Which good produces most CO</a:t>
            </a:r>
            <a:r>
              <a:rPr lang="en-GB" sz="1200" baseline="-25000" dirty="0">
                <a:latin typeface="Century Gothic" panose="020B0502020202020204" pitchFamily="34" charset="0"/>
              </a:rPr>
              <a:t>2</a:t>
            </a:r>
            <a:r>
              <a:rPr lang="en-GB" sz="1200" dirty="0">
                <a:latin typeface="Century Gothic" panose="020B0502020202020204" pitchFamily="34" charset="0"/>
              </a:rPr>
              <a:t> emissions when it’s transported? Why?</a:t>
            </a:r>
          </a:p>
        </p:txBody>
      </p:sp>
      <p:pic>
        <p:nvPicPr>
          <p:cNvPr id="7" name="Picture 6" descr="A picture containing beverage, milk&#10;&#10;Description automatically generated">
            <a:extLst>
              <a:ext uri="{FF2B5EF4-FFF2-40B4-BE49-F238E27FC236}">
                <a16:creationId xmlns:a16="http://schemas.microsoft.com/office/drawing/2014/main" id="{03193773-54A6-40FA-8823-DC4481B4B8A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530788" y="3891490"/>
            <a:ext cx="1030435" cy="1610812"/>
          </a:xfrm>
          <a:prstGeom prst="rect">
            <a:avLst/>
          </a:prstGeom>
        </p:spPr>
      </p:pic>
      <p:pic>
        <p:nvPicPr>
          <p:cNvPr id="10" name="Picture 9" descr="Letter&#10;&#10;Description automatically generated">
            <a:extLst>
              <a:ext uri="{FF2B5EF4-FFF2-40B4-BE49-F238E27FC236}">
                <a16:creationId xmlns:a16="http://schemas.microsoft.com/office/drawing/2014/main" id="{2AFE6AAB-754A-46F9-AB7E-56A8234ED14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46755" y="3880565"/>
            <a:ext cx="1087694" cy="1665901"/>
          </a:xfrm>
          <a:prstGeom prst="rect">
            <a:avLst/>
          </a:prstGeom>
        </p:spPr>
      </p:pic>
      <p:pic>
        <p:nvPicPr>
          <p:cNvPr id="16" name="Picture 15" descr="Shape&#10;&#10;Description automatically generated">
            <a:extLst>
              <a:ext uri="{FF2B5EF4-FFF2-40B4-BE49-F238E27FC236}">
                <a16:creationId xmlns:a16="http://schemas.microsoft.com/office/drawing/2014/main" id="{BA29B69B-CC8E-44E2-9BD3-C55DFD5D6E03}"/>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rot="16200000">
            <a:off x="5957659" y="4273836"/>
            <a:ext cx="1474329" cy="895664"/>
          </a:xfrm>
          <a:prstGeom prst="rect">
            <a:avLst/>
          </a:prstGeom>
        </p:spPr>
      </p:pic>
      <p:pic>
        <p:nvPicPr>
          <p:cNvPr id="18" name="Picture 17" descr="A picture containing food, bread, plastic, meal&#10;&#10;Description automatically generated">
            <a:extLst>
              <a:ext uri="{FF2B5EF4-FFF2-40B4-BE49-F238E27FC236}">
                <a16:creationId xmlns:a16="http://schemas.microsoft.com/office/drawing/2014/main" id="{713390EC-C336-4ECD-BD96-20AC5AB723F4}"/>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260355" y="4017513"/>
            <a:ext cx="1299822" cy="1397083"/>
          </a:xfrm>
          <a:prstGeom prst="roundRect">
            <a:avLst/>
          </a:prstGeom>
        </p:spPr>
      </p:pic>
      <p:pic>
        <p:nvPicPr>
          <p:cNvPr id="23" name="Picture 22" descr="A picture containing cup, indoor, basket, tableware&#10;&#10;Description automatically generated">
            <a:extLst>
              <a:ext uri="{FF2B5EF4-FFF2-40B4-BE49-F238E27FC236}">
                <a16:creationId xmlns:a16="http://schemas.microsoft.com/office/drawing/2014/main" id="{B5C7E94C-8988-4CF4-B70F-CA83D2EEE0C7}"/>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7763764" y="4037103"/>
            <a:ext cx="1494221" cy="1377493"/>
          </a:xfrm>
          <a:prstGeom prst="rect">
            <a:avLst/>
          </a:prstGeom>
        </p:spPr>
      </p:pic>
      <p:cxnSp>
        <p:nvCxnSpPr>
          <p:cNvPr id="19" name="Straight Connector 18">
            <a:extLst>
              <a:ext uri="{FF2B5EF4-FFF2-40B4-BE49-F238E27FC236}">
                <a16:creationId xmlns:a16="http://schemas.microsoft.com/office/drawing/2014/main" id="{72554FC3-96B1-4F42-8856-FC4DCFFC94BE}"/>
              </a:ext>
            </a:extLst>
          </p:cNvPr>
          <p:cNvCxnSpPr/>
          <p:nvPr/>
        </p:nvCxnSpPr>
        <p:spPr>
          <a:xfrm>
            <a:off x="3583708" y="3135771"/>
            <a:ext cx="256622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645A50F-47B7-46A7-9E0D-4E8781C37FE0}"/>
              </a:ext>
            </a:extLst>
          </p:cNvPr>
          <p:cNvSpPr/>
          <p:nvPr/>
        </p:nvSpPr>
        <p:spPr>
          <a:xfrm>
            <a:off x="228600" y="83295"/>
            <a:ext cx="9448800" cy="6518472"/>
          </a:xfrm>
          <a:prstGeom prst="rect">
            <a:avLst/>
          </a:prstGeom>
          <a:noFill/>
          <a:ln w="19050">
            <a:solidFill>
              <a:srgbClr val="4B6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pic>
        <p:nvPicPr>
          <p:cNvPr id="28" name="Picture 27">
            <a:extLst>
              <a:ext uri="{FF2B5EF4-FFF2-40B4-BE49-F238E27FC236}">
                <a16:creationId xmlns:a16="http://schemas.microsoft.com/office/drawing/2014/main" id="{27BF0203-13A1-4514-BF34-A7AAA9749FD9}"/>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352881" y="6630322"/>
            <a:ext cx="1324518" cy="174220"/>
          </a:xfrm>
          <a:prstGeom prst="rect">
            <a:avLst/>
          </a:prstGeom>
        </p:spPr>
      </p:pic>
    </p:spTree>
    <p:extLst>
      <p:ext uri="{BB962C8B-B14F-4D97-AF65-F5344CB8AC3E}">
        <p14:creationId xmlns:p14="http://schemas.microsoft.com/office/powerpoint/2010/main" val="209314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indoor, appliance, kitchen appliance&#10;&#10;Description automatically generated">
            <a:extLst>
              <a:ext uri="{FF2B5EF4-FFF2-40B4-BE49-F238E27FC236}">
                <a16:creationId xmlns:a16="http://schemas.microsoft.com/office/drawing/2014/main" id="{5F6E3D35-D4CF-484A-BF67-F25EC085EE1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02002" y="4450974"/>
            <a:ext cx="964380" cy="642862"/>
          </a:xfrm>
          <a:prstGeom prst="rect">
            <a:avLst/>
          </a:prstGeom>
        </p:spPr>
      </p:pic>
      <p:pic>
        <p:nvPicPr>
          <p:cNvPr id="18" name="Picture 17" descr="A picture containing indoor, black&#10;&#10;Description automatically generated">
            <a:extLst>
              <a:ext uri="{FF2B5EF4-FFF2-40B4-BE49-F238E27FC236}">
                <a16:creationId xmlns:a16="http://schemas.microsoft.com/office/drawing/2014/main" id="{11B11C22-BE36-48FC-92F8-E57A328AD3D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1770834" y="3117653"/>
            <a:ext cx="1239322" cy="82731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A743B332-591A-40B7-A76C-CEC61796F85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039177" y="5064818"/>
            <a:ext cx="712228" cy="744610"/>
          </a:xfrm>
          <a:prstGeom prst="rect">
            <a:avLst/>
          </a:prstGeom>
        </p:spPr>
      </p:pic>
      <p:graphicFrame>
        <p:nvGraphicFramePr>
          <p:cNvPr id="2" name="Table 2">
            <a:extLst>
              <a:ext uri="{FF2B5EF4-FFF2-40B4-BE49-F238E27FC236}">
                <a16:creationId xmlns:a16="http://schemas.microsoft.com/office/drawing/2014/main" id="{1A621EC2-1183-4CC2-A11E-90C91C9D15B9}"/>
              </a:ext>
            </a:extLst>
          </p:cNvPr>
          <p:cNvGraphicFramePr>
            <a:graphicFrameLocks noGrp="1"/>
          </p:cNvGraphicFramePr>
          <p:nvPr>
            <p:extLst>
              <p:ext uri="{D42A27DB-BD31-4B8C-83A1-F6EECF244321}">
                <p14:modId xmlns:p14="http://schemas.microsoft.com/office/powerpoint/2010/main" val="502423781"/>
              </p:ext>
            </p:extLst>
          </p:nvPr>
        </p:nvGraphicFramePr>
        <p:xfrm>
          <a:off x="760703" y="2354515"/>
          <a:ext cx="8254437" cy="4085485"/>
        </p:xfrm>
        <a:graphic>
          <a:graphicData uri="http://schemas.openxmlformats.org/drawingml/2006/table">
            <a:tbl>
              <a:tblPr firstRow="1" bandRow="1">
                <a:tableStyleId>{5940675A-B579-460E-94D1-54222C63F5DA}</a:tableStyleId>
              </a:tblPr>
              <a:tblGrid>
                <a:gridCol w="2132039">
                  <a:extLst>
                    <a:ext uri="{9D8B030D-6E8A-4147-A177-3AD203B41FA5}">
                      <a16:colId xmlns:a16="http://schemas.microsoft.com/office/drawing/2014/main" val="919092448"/>
                    </a:ext>
                  </a:extLst>
                </a:gridCol>
                <a:gridCol w="1024370">
                  <a:extLst>
                    <a:ext uri="{9D8B030D-6E8A-4147-A177-3AD203B41FA5}">
                      <a16:colId xmlns:a16="http://schemas.microsoft.com/office/drawing/2014/main" val="3083209364"/>
                    </a:ext>
                  </a:extLst>
                </a:gridCol>
                <a:gridCol w="1810515">
                  <a:extLst>
                    <a:ext uri="{9D8B030D-6E8A-4147-A177-3AD203B41FA5}">
                      <a16:colId xmlns:a16="http://schemas.microsoft.com/office/drawing/2014/main" val="3301121481"/>
                    </a:ext>
                  </a:extLst>
                </a:gridCol>
                <a:gridCol w="1917716">
                  <a:extLst>
                    <a:ext uri="{9D8B030D-6E8A-4147-A177-3AD203B41FA5}">
                      <a16:colId xmlns:a16="http://schemas.microsoft.com/office/drawing/2014/main" val="962596297"/>
                    </a:ext>
                  </a:extLst>
                </a:gridCol>
                <a:gridCol w="1369797">
                  <a:extLst>
                    <a:ext uri="{9D8B030D-6E8A-4147-A177-3AD203B41FA5}">
                      <a16:colId xmlns:a16="http://schemas.microsoft.com/office/drawing/2014/main" val="2539059547"/>
                    </a:ext>
                  </a:extLst>
                </a:gridCol>
              </a:tblGrid>
              <a:tr h="765005">
                <a:tc>
                  <a:txBody>
                    <a:bodyPr/>
                    <a:lstStyle/>
                    <a:p>
                      <a:r>
                        <a:rPr lang="en-GB" sz="1400" b="1" dirty="0">
                          <a:latin typeface="Century Gothic" panose="020B0502020202020204" pitchFamily="34" charset="0"/>
                        </a:rPr>
                        <a:t>Appliance</a:t>
                      </a:r>
                    </a:p>
                  </a:txBody>
                  <a:tcPr/>
                </a:tc>
                <a:tc>
                  <a:txBody>
                    <a:bodyPr/>
                    <a:lstStyle/>
                    <a:p>
                      <a:pPr algn="ctr"/>
                      <a:r>
                        <a:rPr lang="en-GB" sz="1400" b="1" dirty="0">
                          <a:latin typeface="Century Gothic" panose="020B0502020202020204" pitchFamily="34" charset="0"/>
                        </a:rPr>
                        <a:t>Power in kW</a:t>
                      </a:r>
                    </a:p>
                  </a:txBody>
                  <a:tcPr/>
                </a:tc>
                <a:tc>
                  <a:txBody>
                    <a:bodyPr/>
                    <a:lstStyle/>
                    <a:p>
                      <a:pPr algn="ctr"/>
                      <a:r>
                        <a:rPr lang="en-GB" sz="1400" b="1" dirty="0">
                          <a:latin typeface="Century Gothic" panose="020B0502020202020204" pitchFamily="34" charset="0"/>
                        </a:rPr>
                        <a:t>Time it is used for (average per month in hours)</a:t>
                      </a:r>
                    </a:p>
                  </a:txBody>
                  <a:tcPr/>
                </a:tc>
                <a:tc>
                  <a:txBody>
                    <a:bodyPr/>
                    <a:lstStyle/>
                    <a:p>
                      <a:pPr algn="ctr"/>
                      <a:r>
                        <a:rPr lang="en-GB" sz="1400" b="1" dirty="0">
                          <a:latin typeface="Century Gothic" panose="020B0502020202020204" pitchFamily="34" charset="0"/>
                        </a:rPr>
                        <a:t>Average number of units used per month</a:t>
                      </a:r>
                    </a:p>
                  </a:txBody>
                  <a:tcPr/>
                </a:tc>
                <a:tc>
                  <a:txBody>
                    <a:bodyPr/>
                    <a:lstStyle/>
                    <a:p>
                      <a:pPr algn="ctr"/>
                      <a:r>
                        <a:rPr lang="en-GB" sz="1400" b="1" dirty="0">
                          <a:latin typeface="Century Gothic" panose="020B0502020202020204" pitchFamily="34" charset="0"/>
                        </a:rPr>
                        <a:t>Cost to run per month</a:t>
                      </a:r>
                    </a:p>
                  </a:txBody>
                  <a:tcPr/>
                </a:tc>
                <a:extLst>
                  <a:ext uri="{0D108BD9-81ED-4DB2-BD59-A6C34878D82A}">
                    <a16:rowId xmlns:a16="http://schemas.microsoft.com/office/drawing/2014/main" val="1039257437"/>
                  </a:ext>
                </a:extLst>
              </a:tr>
              <a:tr h="664096">
                <a:tc>
                  <a:txBody>
                    <a:bodyPr/>
                    <a:lstStyle/>
                    <a:p>
                      <a:pPr algn="l"/>
                      <a:r>
                        <a:rPr lang="en-GB" sz="1400" dirty="0">
                          <a:latin typeface="Century Gothic" panose="020B0502020202020204" pitchFamily="34" charset="0"/>
                        </a:rPr>
                        <a:t>Lighting</a:t>
                      </a:r>
                    </a:p>
                  </a:txBody>
                  <a:tcPr anchor="ctr"/>
                </a:tc>
                <a:tc>
                  <a:txBody>
                    <a:bodyPr/>
                    <a:lstStyle/>
                    <a:p>
                      <a:pPr algn="ctr"/>
                      <a:r>
                        <a:rPr lang="en-GB" sz="1400" dirty="0">
                          <a:latin typeface="Century Gothic" panose="020B0502020202020204" pitchFamily="34" charset="0"/>
                        </a:rPr>
                        <a:t>1.6</a:t>
                      </a:r>
                    </a:p>
                  </a:txBody>
                  <a:tcPr anchor="ctr"/>
                </a:tc>
                <a:tc>
                  <a:txBody>
                    <a:bodyPr/>
                    <a:lstStyle/>
                    <a:p>
                      <a:pPr algn="ctr"/>
                      <a:r>
                        <a:rPr lang="en-GB" sz="1400" dirty="0">
                          <a:latin typeface="Century Gothic" panose="020B0502020202020204" pitchFamily="34" charset="0"/>
                        </a:rPr>
                        <a:t>240</a:t>
                      </a:r>
                    </a:p>
                  </a:txBody>
                  <a:tcPr anchor="ctr"/>
                </a:tc>
                <a:tc>
                  <a:txBody>
                    <a:bodyPr/>
                    <a:lstStyle/>
                    <a:p>
                      <a:pPr algn="ctr"/>
                      <a:r>
                        <a:rPr lang="en-GB" sz="1400" dirty="0">
                          <a:latin typeface="Century Gothic" panose="020B0502020202020204" pitchFamily="34" charset="0"/>
                        </a:rPr>
                        <a:t>384</a:t>
                      </a:r>
                    </a:p>
                  </a:txBody>
                  <a:tcPr anchor="ctr"/>
                </a:tc>
                <a:tc>
                  <a:txBody>
                    <a:bodyPr/>
                    <a:lstStyle/>
                    <a:p>
                      <a:pPr algn="ctr"/>
                      <a:r>
                        <a:rPr lang="en-GB" sz="1400" dirty="0">
                          <a:latin typeface="Century Gothic" panose="020B0502020202020204" pitchFamily="34" charset="0"/>
                        </a:rPr>
                        <a:t>£57.60</a:t>
                      </a:r>
                    </a:p>
                  </a:txBody>
                  <a:tcPr anchor="ctr"/>
                </a:tc>
                <a:extLst>
                  <a:ext uri="{0D108BD9-81ED-4DB2-BD59-A6C34878D82A}">
                    <a16:rowId xmlns:a16="http://schemas.microsoft.com/office/drawing/2014/main" val="4239314851"/>
                  </a:ext>
                </a:extLst>
              </a:tr>
              <a:tr h="664096">
                <a:tc>
                  <a:txBody>
                    <a:bodyPr/>
                    <a:lstStyle/>
                    <a:p>
                      <a:pPr algn="l"/>
                      <a:r>
                        <a:rPr lang="en-GB" sz="1400" dirty="0">
                          <a:latin typeface="Century Gothic" panose="020B0502020202020204" pitchFamily="34" charset="0"/>
                        </a:rPr>
                        <a:t>Heating</a:t>
                      </a:r>
                    </a:p>
                  </a:txBody>
                  <a:tcPr anchor="ctr"/>
                </a:tc>
                <a:tc>
                  <a:txBody>
                    <a:bodyPr/>
                    <a:lstStyle/>
                    <a:p>
                      <a:pPr algn="ctr"/>
                      <a:r>
                        <a:rPr lang="en-GB" sz="1400" dirty="0">
                          <a:latin typeface="Century Gothic" panose="020B0502020202020204" pitchFamily="34" charset="0"/>
                        </a:rPr>
                        <a:t>2.5</a:t>
                      </a:r>
                    </a:p>
                  </a:txBody>
                  <a:tcPr anchor="ctr"/>
                </a:tc>
                <a:tc>
                  <a:txBody>
                    <a:bodyPr/>
                    <a:lstStyle/>
                    <a:p>
                      <a:pPr algn="ctr"/>
                      <a:r>
                        <a:rPr lang="en-GB" sz="1400" dirty="0">
                          <a:latin typeface="Century Gothic" panose="020B0502020202020204" pitchFamily="34" charset="0"/>
                        </a:rPr>
                        <a:t>100</a:t>
                      </a:r>
                    </a:p>
                  </a:txBody>
                  <a:tcPr anchor="ctr"/>
                </a:tc>
                <a:tc>
                  <a:txBody>
                    <a:bodyPr/>
                    <a:lstStyle/>
                    <a:p>
                      <a:pPr algn="ctr"/>
                      <a:r>
                        <a:rPr lang="en-GB" sz="1400" dirty="0">
                          <a:latin typeface="Century Gothic" panose="020B0502020202020204" pitchFamily="34" charset="0"/>
                        </a:rPr>
                        <a:t>250</a:t>
                      </a:r>
                    </a:p>
                  </a:txBody>
                  <a:tcPr anchor="ctr"/>
                </a:tc>
                <a:tc>
                  <a:txBody>
                    <a:bodyPr/>
                    <a:lstStyle/>
                    <a:p>
                      <a:pPr algn="ctr"/>
                      <a:r>
                        <a:rPr lang="en-GB" sz="1400" dirty="0">
                          <a:latin typeface="Century Gothic" panose="020B0502020202020204" pitchFamily="34" charset="0"/>
                        </a:rPr>
                        <a:t>£37.50</a:t>
                      </a:r>
                    </a:p>
                  </a:txBody>
                  <a:tcPr anchor="ctr"/>
                </a:tc>
                <a:extLst>
                  <a:ext uri="{0D108BD9-81ED-4DB2-BD59-A6C34878D82A}">
                    <a16:rowId xmlns:a16="http://schemas.microsoft.com/office/drawing/2014/main" val="821805426"/>
                  </a:ext>
                </a:extLst>
              </a:tr>
              <a:tr h="664096">
                <a:tc>
                  <a:txBody>
                    <a:bodyPr/>
                    <a:lstStyle/>
                    <a:p>
                      <a:pPr algn="l"/>
                      <a:r>
                        <a:rPr lang="en-GB" sz="1400" dirty="0">
                          <a:latin typeface="Century Gothic" panose="020B0502020202020204" pitchFamily="34" charset="0"/>
                        </a:rPr>
                        <a:t>Coffee </a:t>
                      </a:r>
                    </a:p>
                    <a:p>
                      <a:pPr algn="l"/>
                      <a:r>
                        <a:rPr lang="en-GB" sz="1400" dirty="0">
                          <a:latin typeface="Century Gothic" panose="020B0502020202020204" pitchFamily="34" charset="0"/>
                        </a:rPr>
                        <a:t>machine</a:t>
                      </a:r>
                    </a:p>
                  </a:txBody>
                  <a:tcPr anchor="ctr"/>
                </a:tc>
                <a:tc>
                  <a:txBody>
                    <a:bodyPr/>
                    <a:lstStyle/>
                    <a:p>
                      <a:pPr algn="ctr"/>
                      <a:r>
                        <a:rPr lang="en-GB" sz="1400" dirty="0">
                          <a:latin typeface="Century Gothic" panose="020B0502020202020204" pitchFamily="34" charset="0"/>
                        </a:rPr>
                        <a:t>3.8</a:t>
                      </a:r>
                    </a:p>
                  </a:txBody>
                  <a:tcPr anchor="ctr"/>
                </a:tc>
                <a:tc>
                  <a:txBody>
                    <a:bodyPr/>
                    <a:lstStyle/>
                    <a:p>
                      <a:pPr algn="ctr"/>
                      <a:r>
                        <a:rPr lang="en-GB" sz="1400" dirty="0">
                          <a:latin typeface="Century Gothic" panose="020B0502020202020204" pitchFamily="34" charset="0"/>
                        </a:rPr>
                        <a:t>180</a:t>
                      </a:r>
                    </a:p>
                  </a:txBody>
                  <a:tcPr anchor="ctr"/>
                </a:tc>
                <a:tc>
                  <a:txBody>
                    <a:bodyPr/>
                    <a:lstStyle/>
                    <a:p>
                      <a:pPr algn="ctr"/>
                      <a:r>
                        <a:rPr lang="en-GB" sz="1400" dirty="0">
                          <a:latin typeface="Century Gothic" panose="020B0502020202020204" pitchFamily="34" charset="0"/>
                        </a:rPr>
                        <a:t>684</a:t>
                      </a:r>
                    </a:p>
                  </a:txBody>
                  <a:tcPr anchor="ctr"/>
                </a:tc>
                <a:tc>
                  <a:txBody>
                    <a:bodyPr/>
                    <a:lstStyle/>
                    <a:p>
                      <a:pPr algn="ctr"/>
                      <a:r>
                        <a:rPr lang="en-GB" sz="1400" dirty="0">
                          <a:latin typeface="Century Gothic" panose="020B0502020202020204" pitchFamily="34" charset="0"/>
                        </a:rPr>
                        <a:t>£102.60</a:t>
                      </a:r>
                    </a:p>
                  </a:txBody>
                  <a:tcPr anchor="ctr"/>
                </a:tc>
                <a:extLst>
                  <a:ext uri="{0D108BD9-81ED-4DB2-BD59-A6C34878D82A}">
                    <a16:rowId xmlns:a16="http://schemas.microsoft.com/office/drawing/2014/main" val="4249929827"/>
                  </a:ext>
                </a:extLst>
              </a:tr>
              <a:tr h="664096">
                <a:tc>
                  <a:txBody>
                    <a:bodyPr/>
                    <a:lstStyle/>
                    <a:p>
                      <a:pPr algn="l"/>
                      <a:r>
                        <a:rPr lang="en-GB" sz="1400" dirty="0">
                          <a:latin typeface="Century Gothic" panose="020B0502020202020204" pitchFamily="34" charset="0"/>
                        </a:rPr>
                        <a:t>Dishwasher</a:t>
                      </a:r>
                    </a:p>
                  </a:txBody>
                  <a:tcPr anchor="ctr"/>
                </a:tc>
                <a:tc>
                  <a:txBody>
                    <a:bodyPr/>
                    <a:lstStyle/>
                    <a:p>
                      <a:pPr algn="ctr"/>
                      <a:r>
                        <a:rPr lang="en-GB" sz="1400" dirty="0">
                          <a:latin typeface="Century Gothic" panose="020B0502020202020204" pitchFamily="34" charset="0"/>
                        </a:rPr>
                        <a:t>1.8</a:t>
                      </a:r>
                    </a:p>
                  </a:txBody>
                  <a:tcPr anchor="ctr"/>
                </a:tc>
                <a:tc>
                  <a:txBody>
                    <a:bodyPr/>
                    <a:lstStyle/>
                    <a:p>
                      <a:pPr algn="ctr"/>
                      <a:r>
                        <a:rPr lang="en-GB" sz="1400" dirty="0">
                          <a:latin typeface="Century Gothic" panose="020B0502020202020204" pitchFamily="34" charset="0"/>
                        </a:rPr>
                        <a:t>90</a:t>
                      </a:r>
                    </a:p>
                  </a:txBody>
                  <a:tcPr anchor="ctr"/>
                </a:tc>
                <a:tc>
                  <a:txBody>
                    <a:bodyPr/>
                    <a:lstStyle/>
                    <a:p>
                      <a:pPr algn="ctr"/>
                      <a:r>
                        <a:rPr lang="en-GB" sz="1400" dirty="0">
                          <a:latin typeface="Century Gothic" panose="020B0502020202020204" pitchFamily="34" charset="0"/>
                        </a:rPr>
                        <a:t>162</a:t>
                      </a:r>
                    </a:p>
                  </a:txBody>
                  <a:tcPr anchor="ctr"/>
                </a:tc>
                <a:tc>
                  <a:txBody>
                    <a:bodyPr/>
                    <a:lstStyle/>
                    <a:p>
                      <a:pPr algn="ctr"/>
                      <a:r>
                        <a:rPr lang="en-GB" sz="1400" dirty="0">
                          <a:latin typeface="Century Gothic" panose="020B0502020202020204" pitchFamily="34" charset="0"/>
                        </a:rPr>
                        <a:t>£24.30</a:t>
                      </a:r>
                    </a:p>
                  </a:txBody>
                  <a:tcPr anchor="ctr"/>
                </a:tc>
                <a:extLst>
                  <a:ext uri="{0D108BD9-81ED-4DB2-BD59-A6C34878D82A}">
                    <a16:rowId xmlns:a16="http://schemas.microsoft.com/office/drawing/2014/main" val="3817148003"/>
                  </a:ext>
                </a:extLst>
              </a:tr>
              <a:tr h="664096">
                <a:tc>
                  <a:txBody>
                    <a:bodyPr/>
                    <a:lstStyle/>
                    <a:p>
                      <a:pPr algn="l"/>
                      <a:r>
                        <a:rPr lang="en-GB" sz="1400" dirty="0">
                          <a:latin typeface="Century Gothic" panose="020B0502020202020204" pitchFamily="34" charset="0"/>
                        </a:rPr>
                        <a:t>Fridge</a:t>
                      </a:r>
                    </a:p>
                  </a:txBody>
                  <a:tcPr anchor="ctr"/>
                </a:tc>
                <a:tc>
                  <a:txBody>
                    <a:bodyPr/>
                    <a:lstStyle/>
                    <a:p>
                      <a:pPr algn="ctr"/>
                      <a:r>
                        <a:rPr lang="en-GB" sz="1400" dirty="0">
                          <a:latin typeface="Century Gothic" panose="020B0502020202020204" pitchFamily="34" charset="0"/>
                        </a:rPr>
                        <a:t>0.2</a:t>
                      </a:r>
                    </a:p>
                  </a:txBody>
                  <a:tcPr anchor="ctr"/>
                </a:tc>
                <a:tc>
                  <a:txBody>
                    <a:bodyPr/>
                    <a:lstStyle/>
                    <a:p>
                      <a:pPr algn="ctr"/>
                      <a:r>
                        <a:rPr lang="en-GB" sz="1400" dirty="0">
                          <a:latin typeface="Century Gothic" panose="020B0502020202020204" pitchFamily="34" charset="0"/>
                        </a:rPr>
                        <a:t>720</a:t>
                      </a:r>
                    </a:p>
                  </a:txBody>
                  <a:tcPr anchor="ctr"/>
                </a:tc>
                <a:tc>
                  <a:txBody>
                    <a:bodyPr/>
                    <a:lstStyle/>
                    <a:p>
                      <a:pPr algn="ctr"/>
                      <a:r>
                        <a:rPr lang="en-GB" sz="1400" dirty="0">
                          <a:latin typeface="Century Gothic" panose="020B0502020202020204" pitchFamily="34" charset="0"/>
                        </a:rPr>
                        <a:t>144</a:t>
                      </a:r>
                    </a:p>
                  </a:txBody>
                  <a:tcPr anchor="ctr"/>
                </a:tc>
                <a:tc>
                  <a:txBody>
                    <a:bodyPr/>
                    <a:lstStyle/>
                    <a:p>
                      <a:pPr algn="ctr"/>
                      <a:r>
                        <a:rPr lang="en-GB" sz="1400" dirty="0">
                          <a:latin typeface="Century Gothic" panose="020B0502020202020204" pitchFamily="34" charset="0"/>
                        </a:rPr>
                        <a:t>£21.60</a:t>
                      </a:r>
                    </a:p>
                  </a:txBody>
                  <a:tcPr anchor="ctr"/>
                </a:tc>
                <a:extLst>
                  <a:ext uri="{0D108BD9-81ED-4DB2-BD59-A6C34878D82A}">
                    <a16:rowId xmlns:a16="http://schemas.microsoft.com/office/drawing/2014/main" val="2096944035"/>
                  </a:ext>
                </a:extLst>
              </a:tr>
            </a:tbl>
          </a:graphicData>
        </a:graphic>
      </p:graphicFrame>
      <p:sp>
        <p:nvSpPr>
          <p:cNvPr id="8" name="TextBox 7">
            <a:extLst>
              <a:ext uri="{FF2B5EF4-FFF2-40B4-BE49-F238E27FC236}">
                <a16:creationId xmlns:a16="http://schemas.microsoft.com/office/drawing/2014/main" id="{AB2B3AD1-1335-4592-9F4F-E56B81380E29}"/>
              </a:ext>
            </a:extLst>
          </p:cNvPr>
          <p:cNvSpPr txBox="1"/>
          <p:nvPr/>
        </p:nvSpPr>
        <p:spPr>
          <a:xfrm>
            <a:off x="9096872" y="90685"/>
            <a:ext cx="1184579" cy="338554"/>
          </a:xfrm>
          <a:prstGeom prst="rect">
            <a:avLst/>
          </a:prstGeom>
          <a:noFill/>
        </p:spPr>
        <p:txBody>
          <a:bodyPr wrap="square" rtlCol="0">
            <a:spAutoFit/>
          </a:bodyPr>
          <a:lstStyle/>
          <a:p>
            <a:r>
              <a:rPr lang="en-US" sz="1600" b="1" dirty="0">
                <a:latin typeface="Century Gothic" panose="020B0502020202020204" pitchFamily="34" charset="0"/>
              </a:rPr>
              <a:t>SS3</a:t>
            </a:r>
            <a:endParaRPr lang="en-GB" sz="1600" b="1" dirty="0">
              <a:latin typeface="Century Gothic" panose="020B0502020202020204" pitchFamily="34" charset="0"/>
            </a:endParaRPr>
          </a:p>
        </p:txBody>
      </p:sp>
      <p:sp>
        <p:nvSpPr>
          <p:cNvPr id="11" name="TextBox 10">
            <a:extLst>
              <a:ext uri="{FF2B5EF4-FFF2-40B4-BE49-F238E27FC236}">
                <a16:creationId xmlns:a16="http://schemas.microsoft.com/office/drawing/2014/main" id="{CB9A3981-59C3-4D1D-B02C-3748B5EE98A8}"/>
              </a:ext>
            </a:extLst>
          </p:cNvPr>
          <p:cNvSpPr txBox="1"/>
          <p:nvPr/>
        </p:nvSpPr>
        <p:spPr>
          <a:xfrm>
            <a:off x="228600" y="83295"/>
            <a:ext cx="7915820" cy="461665"/>
          </a:xfrm>
          <a:prstGeom prst="rect">
            <a:avLst/>
          </a:prstGeom>
          <a:noFill/>
        </p:spPr>
        <p:txBody>
          <a:bodyPr wrap="square" rtlCol="0">
            <a:spAutoFit/>
          </a:bodyPr>
          <a:lstStyle/>
          <a:p>
            <a:r>
              <a:rPr lang="en-GB" sz="2400" b="1" dirty="0"/>
              <a:t>Electricity</a:t>
            </a:r>
          </a:p>
        </p:txBody>
      </p:sp>
      <p:sp>
        <p:nvSpPr>
          <p:cNvPr id="12" name="TextBox 11">
            <a:extLst>
              <a:ext uri="{FF2B5EF4-FFF2-40B4-BE49-F238E27FC236}">
                <a16:creationId xmlns:a16="http://schemas.microsoft.com/office/drawing/2014/main" id="{FD0765D9-641D-43B1-8A82-26D1519BFE6F}"/>
              </a:ext>
            </a:extLst>
          </p:cNvPr>
          <p:cNvSpPr txBox="1"/>
          <p:nvPr/>
        </p:nvSpPr>
        <p:spPr>
          <a:xfrm>
            <a:off x="5747001" y="1950039"/>
            <a:ext cx="4819650" cy="430887"/>
          </a:xfrm>
          <a:prstGeom prst="rect">
            <a:avLst/>
          </a:prstGeom>
          <a:noFill/>
        </p:spPr>
        <p:txBody>
          <a:bodyPr wrap="square">
            <a:spAutoFit/>
          </a:bodyPr>
          <a:lstStyle/>
          <a:p>
            <a:r>
              <a:rPr lang="en-GB" sz="1100" dirty="0">
                <a:latin typeface="Century Gothic" panose="020B0502020202020204" pitchFamily="34" charset="0"/>
              </a:rPr>
              <a:t>Unit (kWh) = </a:t>
            </a:r>
          </a:p>
          <a:p>
            <a:r>
              <a:rPr lang="en-GB" sz="1100" dirty="0">
                <a:latin typeface="Century Gothic" panose="020B0502020202020204" pitchFamily="34" charset="0"/>
              </a:rPr>
              <a:t>Power (kW) x time (hour)</a:t>
            </a:r>
          </a:p>
        </p:txBody>
      </p:sp>
      <p:sp>
        <p:nvSpPr>
          <p:cNvPr id="13" name="TextBox 12">
            <a:extLst>
              <a:ext uri="{FF2B5EF4-FFF2-40B4-BE49-F238E27FC236}">
                <a16:creationId xmlns:a16="http://schemas.microsoft.com/office/drawing/2014/main" id="{F73E9543-9CC4-44C6-A881-848722EAB9B7}"/>
              </a:ext>
            </a:extLst>
          </p:cNvPr>
          <p:cNvSpPr txBox="1"/>
          <p:nvPr/>
        </p:nvSpPr>
        <p:spPr>
          <a:xfrm>
            <a:off x="7742433" y="1954209"/>
            <a:ext cx="1219963" cy="430887"/>
          </a:xfrm>
          <a:prstGeom prst="rect">
            <a:avLst/>
          </a:prstGeom>
          <a:noFill/>
        </p:spPr>
        <p:txBody>
          <a:bodyPr wrap="square">
            <a:spAutoFit/>
          </a:bodyPr>
          <a:lstStyle/>
          <a:p>
            <a:r>
              <a:rPr lang="en-GB" sz="1100" dirty="0">
                <a:latin typeface="Century Gothic" panose="020B0502020202020204" pitchFamily="34" charset="0"/>
              </a:rPr>
              <a:t>Each units costs 15p</a:t>
            </a:r>
          </a:p>
        </p:txBody>
      </p:sp>
      <p:sp>
        <p:nvSpPr>
          <p:cNvPr id="9" name="TextBox 8">
            <a:extLst>
              <a:ext uri="{FF2B5EF4-FFF2-40B4-BE49-F238E27FC236}">
                <a16:creationId xmlns:a16="http://schemas.microsoft.com/office/drawing/2014/main" id="{4F896C6E-76E2-4FEF-A22E-08209C13F30E}"/>
              </a:ext>
            </a:extLst>
          </p:cNvPr>
          <p:cNvSpPr txBox="1"/>
          <p:nvPr/>
        </p:nvSpPr>
        <p:spPr>
          <a:xfrm>
            <a:off x="228600" y="571131"/>
            <a:ext cx="7915820" cy="461665"/>
          </a:xfrm>
          <a:prstGeom prst="rect">
            <a:avLst/>
          </a:prstGeom>
          <a:noFill/>
        </p:spPr>
        <p:txBody>
          <a:bodyPr wrap="square">
            <a:spAutoFit/>
          </a:bodyPr>
          <a:lstStyle/>
          <a:p>
            <a:r>
              <a:rPr lang="en-GB" sz="1200" dirty="0">
                <a:latin typeface="Century Gothic" panose="020B0502020202020204" pitchFamily="34" charset="0"/>
              </a:rPr>
              <a:t>The café buys its electricity from a supplier. They buy electricity from all the different power stations in the country. These include nuclear, biomass and fossil fuel power plants, wind farms and solar panels.</a:t>
            </a:r>
          </a:p>
        </p:txBody>
      </p:sp>
      <p:pic>
        <p:nvPicPr>
          <p:cNvPr id="4" name="Picture 3" descr="A picture containing text, appliance, indoor, white&#10;&#10;Description automatically generated">
            <a:extLst>
              <a:ext uri="{FF2B5EF4-FFF2-40B4-BE49-F238E27FC236}">
                <a16:creationId xmlns:a16="http://schemas.microsoft.com/office/drawing/2014/main" id="{30A54C6A-BC27-4DF0-8BC8-3EE98138CB0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902002" y="5874512"/>
            <a:ext cx="663066" cy="532037"/>
          </a:xfrm>
          <a:prstGeom prst="rect">
            <a:avLst/>
          </a:prstGeom>
        </p:spPr>
      </p:pic>
      <p:sp>
        <p:nvSpPr>
          <p:cNvPr id="14" name="TextBox 13">
            <a:extLst>
              <a:ext uri="{FF2B5EF4-FFF2-40B4-BE49-F238E27FC236}">
                <a16:creationId xmlns:a16="http://schemas.microsoft.com/office/drawing/2014/main" id="{DE9DF7EE-F669-41F9-B54D-4CE995BEB1E8}"/>
              </a:ext>
            </a:extLst>
          </p:cNvPr>
          <p:cNvSpPr txBox="1"/>
          <p:nvPr/>
        </p:nvSpPr>
        <p:spPr>
          <a:xfrm>
            <a:off x="228600" y="1168252"/>
            <a:ext cx="6837067" cy="646331"/>
          </a:xfrm>
          <a:prstGeom prst="rect">
            <a:avLst/>
          </a:prstGeom>
          <a:solidFill>
            <a:srgbClr val="CDD4F4"/>
          </a:solidFill>
        </p:spPr>
        <p:txBody>
          <a:bodyPr wrap="square" rtlCol="0">
            <a:spAutoFit/>
          </a:bodyPr>
          <a:lstStyle/>
          <a:p>
            <a:r>
              <a:rPr lang="en-GB" sz="1200" b="1" dirty="0">
                <a:latin typeface="Century Gothic" panose="020B0502020202020204" pitchFamily="34" charset="0"/>
              </a:rPr>
              <a:t>Discuss:</a:t>
            </a:r>
          </a:p>
          <a:p>
            <a:pPr marL="228600" indent="-228600">
              <a:buAutoNum type="arabicPeriod"/>
            </a:pPr>
            <a:r>
              <a:rPr lang="en-GB" sz="1200" dirty="0">
                <a:latin typeface="Century Gothic" panose="020B0502020202020204" pitchFamily="34" charset="0"/>
              </a:rPr>
              <a:t>Why do electrical appliances produce CO</a:t>
            </a:r>
            <a:r>
              <a:rPr lang="en-GB" sz="1200" baseline="-25000" dirty="0">
                <a:latin typeface="Century Gothic" panose="020B0502020202020204" pitchFamily="34" charset="0"/>
              </a:rPr>
              <a:t>2</a:t>
            </a:r>
            <a:r>
              <a:rPr lang="en-GB" sz="1200" dirty="0">
                <a:latin typeface="Century Gothic" panose="020B0502020202020204" pitchFamily="34" charset="0"/>
              </a:rPr>
              <a:t> emissions?</a:t>
            </a:r>
          </a:p>
          <a:p>
            <a:pPr marL="228600" indent="-228600">
              <a:buAutoNum type="arabicPeriod"/>
            </a:pPr>
            <a:r>
              <a:rPr lang="en-GB" sz="1200" dirty="0">
                <a:latin typeface="Century Gothic" panose="020B0502020202020204" pitchFamily="34" charset="0"/>
              </a:rPr>
              <a:t>Which appliance produces most CO</a:t>
            </a:r>
            <a:r>
              <a:rPr lang="en-GB" sz="1200" baseline="-25000" dirty="0">
                <a:latin typeface="Century Gothic" panose="020B0502020202020204" pitchFamily="34" charset="0"/>
              </a:rPr>
              <a:t>2</a:t>
            </a:r>
            <a:r>
              <a:rPr lang="en-GB" sz="1200" dirty="0">
                <a:latin typeface="Century Gothic" panose="020B0502020202020204" pitchFamily="34" charset="0"/>
              </a:rPr>
              <a:t> emissions? Why?</a:t>
            </a:r>
          </a:p>
        </p:txBody>
      </p:sp>
      <p:pic>
        <p:nvPicPr>
          <p:cNvPr id="16" name="Picture 15" descr="A picture containing column&#10;&#10;Description automatically generated">
            <a:extLst>
              <a:ext uri="{FF2B5EF4-FFF2-40B4-BE49-F238E27FC236}">
                <a16:creationId xmlns:a16="http://schemas.microsoft.com/office/drawing/2014/main" id="{03E3DA76-A40B-4CB7-AEC5-7A0C8DEB0CC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974610" y="3796503"/>
            <a:ext cx="884084" cy="589389"/>
          </a:xfrm>
          <a:prstGeom prst="rect">
            <a:avLst/>
          </a:prstGeom>
        </p:spPr>
      </p:pic>
      <p:pic>
        <p:nvPicPr>
          <p:cNvPr id="17" name="Picture 16">
            <a:extLst>
              <a:ext uri="{FF2B5EF4-FFF2-40B4-BE49-F238E27FC236}">
                <a16:creationId xmlns:a16="http://schemas.microsoft.com/office/drawing/2014/main" id="{EC2398E4-5707-4F43-970E-79748BD506A2}"/>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352881" y="6630322"/>
            <a:ext cx="1324518" cy="174220"/>
          </a:xfrm>
          <a:prstGeom prst="rect">
            <a:avLst/>
          </a:prstGeom>
        </p:spPr>
      </p:pic>
      <p:sp>
        <p:nvSpPr>
          <p:cNvPr id="19" name="Rectangle 18">
            <a:extLst>
              <a:ext uri="{FF2B5EF4-FFF2-40B4-BE49-F238E27FC236}">
                <a16:creationId xmlns:a16="http://schemas.microsoft.com/office/drawing/2014/main" id="{409397C5-F7C9-40FB-AF91-B7D68A294D88}"/>
              </a:ext>
            </a:extLst>
          </p:cNvPr>
          <p:cNvSpPr/>
          <p:nvPr/>
        </p:nvSpPr>
        <p:spPr>
          <a:xfrm>
            <a:off x="228600" y="83295"/>
            <a:ext cx="9448800" cy="6518472"/>
          </a:xfrm>
          <a:prstGeom prst="rect">
            <a:avLst/>
          </a:prstGeom>
          <a:noFill/>
          <a:ln w="19050">
            <a:solidFill>
              <a:srgbClr val="4B6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spTree>
    <p:extLst>
      <p:ext uri="{BB962C8B-B14F-4D97-AF65-F5344CB8AC3E}">
        <p14:creationId xmlns:p14="http://schemas.microsoft.com/office/powerpoint/2010/main" val="4014140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10;&#10;Description automatically generated">
            <a:extLst>
              <a:ext uri="{FF2B5EF4-FFF2-40B4-BE49-F238E27FC236}">
                <a16:creationId xmlns:a16="http://schemas.microsoft.com/office/drawing/2014/main" id="{B9369880-6619-4939-9F4D-01469F10A40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2470" y="4912349"/>
            <a:ext cx="1035610" cy="957441"/>
          </a:xfrm>
          <a:prstGeom prst="rect">
            <a:avLst/>
          </a:prstGeom>
        </p:spPr>
      </p:pic>
      <p:sp>
        <p:nvSpPr>
          <p:cNvPr id="65" name="Rectangle 64">
            <a:extLst>
              <a:ext uri="{FF2B5EF4-FFF2-40B4-BE49-F238E27FC236}">
                <a16:creationId xmlns:a16="http://schemas.microsoft.com/office/drawing/2014/main" id="{4EA2F5A1-E1C4-4282-8BE8-78A01A32F8D8}"/>
              </a:ext>
            </a:extLst>
          </p:cNvPr>
          <p:cNvSpPr/>
          <p:nvPr/>
        </p:nvSpPr>
        <p:spPr>
          <a:xfrm>
            <a:off x="4552188" y="4263992"/>
            <a:ext cx="4782742" cy="2119006"/>
          </a:xfrm>
          <a:prstGeom prst="rect">
            <a:avLst/>
          </a:prstGeom>
          <a:solidFill>
            <a:srgbClr val="CDD4F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E579A80-7E90-4704-8D45-E77CEB9F0B76}"/>
              </a:ext>
            </a:extLst>
          </p:cNvPr>
          <p:cNvSpPr txBox="1"/>
          <p:nvPr/>
        </p:nvSpPr>
        <p:spPr>
          <a:xfrm>
            <a:off x="9078494" y="120688"/>
            <a:ext cx="1184579" cy="338554"/>
          </a:xfrm>
          <a:prstGeom prst="rect">
            <a:avLst/>
          </a:prstGeom>
          <a:noFill/>
        </p:spPr>
        <p:txBody>
          <a:bodyPr wrap="square" rtlCol="0">
            <a:spAutoFit/>
          </a:bodyPr>
          <a:lstStyle/>
          <a:p>
            <a:r>
              <a:rPr lang="en-US" sz="1600" b="1" dirty="0">
                <a:latin typeface="Century Gothic" panose="020B0502020202020204" pitchFamily="34" charset="0"/>
              </a:rPr>
              <a:t>SS4</a:t>
            </a:r>
            <a:endParaRPr lang="en-GB" sz="1600" b="1" dirty="0">
              <a:latin typeface="Century Gothic" panose="020B0502020202020204" pitchFamily="34" charset="0"/>
            </a:endParaRPr>
          </a:p>
        </p:txBody>
      </p:sp>
      <p:sp>
        <p:nvSpPr>
          <p:cNvPr id="10" name="TextBox 9">
            <a:extLst>
              <a:ext uri="{FF2B5EF4-FFF2-40B4-BE49-F238E27FC236}">
                <a16:creationId xmlns:a16="http://schemas.microsoft.com/office/drawing/2014/main" id="{F977D835-0514-4BE2-9C12-7BA67C6CA5D1}"/>
              </a:ext>
            </a:extLst>
          </p:cNvPr>
          <p:cNvSpPr txBox="1"/>
          <p:nvPr/>
        </p:nvSpPr>
        <p:spPr>
          <a:xfrm>
            <a:off x="257299" y="123640"/>
            <a:ext cx="7915820" cy="461665"/>
          </a:xfrm>
          <a:prstGeom prst="rect">
            <a:avLst/>
          </a:prstGeom>
          <a:noFill/>
        </p:spPr>
        <p:txBody>
          <a:bodyPr wrap="square" rtlCol="0">
            <a:spAutoFit/>
          </a:bodyPr>
          <a:lstStyle/>
          <a:p>
            <a:r>
              <a:rPr lang="en-GB" sz="2400" b="1" dirty="0"/>
              <a:t>Waste</a:t>
            </a:r>
          </a:p>
        </p:txBody>
      </p:sp>
      <p:sp>
        <p:nvSpPr>
          <p:cNvPr id="17" name="TextBox 16">
            <a:extLst>
              <a:ext uri="{FF2B5EF4-FFF2-40B4-BE49-F238E27FC236}">
                <a16:creationId xmlns:a16="http://schemas.microsoft.com/office/drawing/2014/main" id="{D7009A2A-4801-410E-8F45-5495B52F1101}"/>
              </a:ext>
            </a:extLst>
          </p:cNvPr>
          <p:cNvSpPr txBox="1"/>
          <p:nvPr/>
        </p:nvSpPr>
        <p:spPr>
          <a:xfrm>
            <a:off x="943648" y="3543741"/>
            <a:ext cx="1315996" cy="461665"/>
          </a:xfrm>
          <a:prstGeom prst="rect">
            <a:avLst/>
          </a:prstGeom>
          <a:noFill/>
        </p:spPr>
        <p:txBody>
          <a:bodyPr wrap="square" rtlCol="0">
            <a:spAutoFit/>
          </a:bodyPr>
          <a:lstStyle/>
          <a:p>
            <a:r>
              <a:rPr lang="en-GB" sz="1200" dirty="0">
                <a:latin typeface="Century Gothic" panose="020B0502020202020204" pitchFamily="34" charset="0"/>
              </a:rPr>
              <a:t>Five empty plastic bags</a:t>
            </a:r>
          </a:p>
        </p:txBody>
      </p:sp>
      <p:sp>
        <p:nvSpPr>
          <p:cNvPr id="18" name="TextBox 17">
            <a:extLst>
              <a:ext uri="{FF2B5EF4-FFF2-40B4-BE49-F238E27FC236}">
                <a16:creationId xmlns:a16="http://schemas.microsoft.com/office/drawing/2014/main" id="{D3DB6833-0EFF-4204-9CF8-A7A6A765BDFD}"/>
              </a:ext>
            </a:extLst>
          </p:cNvPr>
          <p:cNvSpPr txBox="1"/>
          <p:nvPr/>
        </p:nvSpPr>
        <p:spPr>
          <a:xfrm>
            <a:off x="2429619" y="3564815"/>
            <a:ext cx="1088608" cy="461665"/>
          </a:xfrm>
          <a:prstGeom prst="rect">
            <a:avLst/>
          </a:prstGeom>
          <a:noFill/>
        </p:spPr>
        <p:txBody>
          <a:bodyPr wrap="square" rtlCol="0">
            <a:spAutoFit/>
          </a:bodyPr>
          <a:lstStyle/>
          <a:p>
            <a:pPr algn="ctr"/>
            <a:r>
              <a:rPr lang="en-GB" sz="1200" dirty="0">
                <a:latin typeface="Century Gothic" panose="020B0502020202020204" pitchFamily="34" charset="0"/>
              </a:rPr>
              <a:t>50 plastic bottles</a:t>
            </a:r>
          </a:p>
        </p:txBody>
      </p:sp>
      <p:sp>
        <p:nvSpPr>
          <p:cNvPr id="19" name="TextBox 18">
            <a:extLst>
              <a:ext uri="{FF2B5EF4-FFF2-40B4-BE49-F238E27FC236}">
                <a16:creationId xmlns:a16="http://schemas.microsoft.com/office/drawing/2014/main" id="{DB7FB966-0BF3-42B1-BDB5-96DE26151237}"/>
              </a:ext>
            </a:extLst>
          </p:cNvPr>
          <p:cNvSpPr txBox="1"/>
          <p:nvPr/>
        </p:nvSpPr>
        <p:spPr>
          <a:xfrm>
            <a:off x="3871430" y="3564815"/>
            <a:ext cx="1444234" cy="461665"/>
          </a:xfrm>
          <a:prstGeom prst="rect">
            <a:avLst/>
          </a:prstGeom>
          <a:noFill/>
        </p:spPr>
        <p:txBody>
          <a:bodyPr wrap="square" rtlCol="0">
            <a:spAutoFit/>
          </a:bodyPr>
          <a:lstStyle/>
          <a:p>
            <a:pPr algn="ctr"/>
            <a:r>
              <a:rPr lang="en-GB" sz="1200" dirty="0">
                <a:latin typeface="Century Gothic" panose="020B0502020202020204" pitchFamily="34" charset="0"/>
              </a:rPr>
              <a:t>300 plastic wrappers</a:t>
            </a:r>
          </a:p>
        </p:txBody>
      </p:sp>
      <p:sp>
        <p:nvSpPr>
          <p:cNvPr id="20" name="TextBox 19">
            <a:extLst>
              <a:ext uri="{FF2B5EF4-FFF2-40B4-BE49-F238E27FC236}">
                <a16:creationId xmlns:a16="http://schemas.microsoft.com/office/drawing/2014/main" id="{F71FD581-C402-4332-A77A-863F5841D2B6}"/>
              </a:ext>
            </a:extLst>
          </p:cNvPr>
          <p:cNvSpPr txBox="1"/>
          <p:nvPr/>
        </p:nvSpPr>
        <p:spPr>
          <a:xfrm>
            <a:off x="7223850" y="3539627"/>
            <a:ext cx="1444234" cy="461665"/>
          </a:xfrm>
          <a:prstGeom prst="rect">
            <a:avLst/>
          </a:prstGeom>
          <a:noFill/>
        </p:spPr>
        <p:txBody>
          <a:bodyPr wrap="square" rtlCol="0">
            <a:spAutoFit/>
          </a:bodyPr>
          <a:lstStyle/>
          <a:p>
            <a:pPr algn="ctr"/>
            <a:r>
              <a:rPr lang="en-GB" sz="1200" dirty="0">
                <a:latin typeface="Century Gothic" panose="020B0502020202020204" pitchFamily="34" charset="0"/>
              </a:rPr>
              <a:t>1000 paper cups and plastic lids</a:t>
            </a:r>
          </a:p>
        </p:txBody>
      </p:sp>
      <p:sp>
        <p:nvSpPr>
          <p:cNvPr id="21" name="TextBox 20">
            <a:extLst>
              <a:ext uri="{FF2B5EF4-FFF2-40B4-BE49-F238E27FC236}">
                <a16:creationId xmlns:a16="http://schemas.microsoft.com/office/drawing/2014/main" id="{A0DFA372-093D-4F88-8042-9B98479578EF}"/>
              </a:ext>
            </a:extLst>
          </p:cNvPr>
          <p:cNvSpPr txBox="1"/>
          <p:nvPr/>
        </p:nvSpPr>
        <p:spPr>
          <a:xfrm>
            <a:off x="5517030" y="3561548"/>
            <a:ext cx="1444234" cy="461665"/>
          </a:xfrm>
          <a:prstGeom prst="rect">
            <a:avLst/>
          </a:prstGeom>
          <a:noFill/>
        </p:spPr>
        <p:txBody>
          <a:bodyPr wrap="square" rtlCol="0">
            <a:spAutoFit/>
          </a:bodyPr>
          <a:lstStyle/>
          <a:p>
            <a:pPr algn="ctr"/>
            <a:r>
              <a:rPr lang="en-GB" sz="1200" dirty="0">
                <a:latin typeface="Century Gothic" panose="020B0502020202020204" pitchFamily="34" charset="0"/>
              </a:rPr>
              <a:t>750 paper wrappers</a:t>
            </a:r>
          </a:p>
        </p:txBody>
      </p:sp>
      <p:sp>
        <p:nvSpPr>
          <p:cNvPr id="2" name="TextBox 1">
            <a:extLst>
              <a:ext uri="{FF2B5EF4-FFF2-40B4-BE49-F238E27FC236}">
                <a16:creationId xmlns:a16="http://schemas.microsoft.com/office/drawing/2014/main" id="{82841C72-6E49-4EA9-AB17-5783B36011E2}"/>
              </a:ext>
            </a:extLst>
          </p:cNvPr>
          <p:cNvSpPr txBox="1"/>
          <p:nvPr/>
        </p:nvSpPr>
        <p:spPr>
          <a:xfrm>
            <a:off x="891443" y="5821470"/>
            <a:ext cx="1538176" cy="461665"/>
          </a:xfrm>
          <a:prstGeom prst="rect">
            <a:avLst/>
          </a:prstGeom>
          <a:noFill/>
        </p:spPr>
        <p:txBody>
          <a:bodyPr wrap="square" rtlCol="0">
            <a:spAutoFit/>
          </a:bodyPr>
          <a:lstStyle/>
          <a:p>
            <a:r>
              <a:rPr lang="en-GB" sz="1200" dirty="0">
                <a:latin typeface="Century Gothic" panose="020B0502020202020204" pitchFamily="34" charset="0"/>
              </a:rPr>
              <a:t>10 kg of coffee grounds</a:t>
            </a:r>
          </a:p>
        </p:txBody>
      </p:sp>
      <p:cxnSp>
        <p:nvCxnSpPr>
          <p:cNvPr id="4" name="Straight Arrow Connector 3">
            <a:extLst>
              <a:ext uri="{FF2B5EF4-FFF2-40B4-BE49-F238E27FC236}">
                <a16:creationId xmlns:a16="http://schemas.microsoft.com/office/drawing/2014/main" id="{4A25A4DE-B1CF-468F-8C30-EFEA80287248}"/>
              </a:ext>
            </a:extLst>
          </p:cNvPr>
          <p:cNvCxnSpPr>
            <a:stCxn id="17" idx="2"/>
          </p:cNvCxnSpPr>
          <p:nvPr/>
        </p:nvCxnSpPr>
        <p:spPr>
          <a:xfrm>
            <a:off x="1601646" y="4005405"/>
            <a:ext cx="0" cy="8759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FF08724-EEC6-41E8-9A7D-788263B919D4}"/>
              </a:ext>
            </a:extLst>
          </p:cNvPr>
          <p:cNvSpPr txBox="1"/>
          <p:nvPr/>
        </p:nvSpPr>
        <p:spPr>
          <a:xfrm>
            <a:off x="257299" y="579997"/>
            <a:ext cx="8556859" cy="461665"/>
          </a:xfrm>
          <a:prstGeom prst="rect">
            <a:avLst/>
          </a:prstGeom>
          <a:noFill/>
        </p:spPr>
        <p:txBody>
          <a:bodyPr wrap="square" rtlCol="0">
            <a:spAutoFit/>
          </a:bodyPr>
          <a:lstStyle/>
          <a:p>
            <a:r>
              <a:rPr lang="en-GB" sz="1200" dirty="0">
                <a:latin typeface="Century Gothic" panose="020B0502020202020204" pitchFamily="34" charset="0"/>
              </a:rPr>
              <a:t>The paper cups and empty milk cartons are recyclable. The cafe has recycling bins. Most waste is sent to landfill or burnt in an incinerator. Customers also take used cups out of the the building and throw them away.</a:t>
            </a:r>
          </a:p>
        </p:txBody>
      </p:sp>
      <p:sp>
        <p:nvSpPr>
          <p:cNvPr id="49" name="TextBox 48">
            <a:extLst>
              <a:ext uri="{FF2B5EF4-FFF2-40B4-BE49-F238E27FC236}">
                <a16:creationId xmlns:a16="http://schemas.microsoft.com/office/drawing/2014/main" id="{4672C81B-CA3D-4088-BBD1-C57073AC8823}"/>
              </a:ext>
            </a:extLst>
          </p:cNvPr>
          <p:cNvSpPr txBox="1"/>
          <p:nvPr/>
        </p:nvSpPr>
        <p:spPr>
          <a:xfrm>
            <a:off x="4827175" y="4357346"/>
            <a:ext cx="1788200" cy="461665"/>
          </a:xfrm>
          <a:prstGeom prst="rect">
            <a:avLst/>
          </a:prstGeom>
          <a:noFill/>
        </p:spPr>
        <p:txBody>
          <a:bodyPr wrap="square">
            <a:spAutoFit/>
          </a:bodyPr>
          <a:lstStyle/>
          <a:p>
            <a:r>
              <a:rPr lang="en-GB" sz="1200" dirty="0">
                <a:latin typeface="Century Gothic" panose="020B0502020202020204" pitchFamily="34" charset="0"/>
              </a:rPr>
              <a:t>Recycling (lower carbon footprint)</a:t>
            </a:r>
          </a:p>
        </p:txBody>
      </p:sp>
      <p:sp>
        <p:nvSpPr>
          <p:cNvPr id="51" name="TextBox 50">
            <a:extLst>
              <a:ext uri="{FF2B5EF4-FFF2-40B4-BE49-F238E27FC236}">
                <a16:creationId xmlns:a16="http://schemas.microsoft.com/office/drawing/2014/main" id="{D483ED72-B956-43EF-A797-458420D7479A}"/>
              </a:ext>
            </a:extLst>
          </p:cNvPr>
          <p:cNvSpPr txBox="1"/>
          <p:nvPr/>
        </p:nvSpPr>
        <p:spPr>
          <a:xfrm>
            <a:off x="795807" y="2269138"/>
            <a:ext cx="3362632" cy="646331"/>
          </a:xfrm>
          <a:prstGeom prst="rect">
            <a:avLst/>
          </a:prstGeom>
          <a:noFill/>
        </p:spPr>
        <p:txBody>
          <a:bodyPr wrap="square" rtlCol="0">
            <a:spAutoFit/>
          </a:bodyPr>
          <a:lstStyle/>
          <a:p>
            <a:r>
              <a:rPr lang="en-GB" sz="1200" b="1" dirty="0">
                <a:latin typeface="Century Gothic" panose="020B0502020202020204" pitchFamily="34" charset="0"/>
              </a:rPr>
              <a:t>Waste per week</a:t>
            </a:r>
          </a:p>
          <a:p>
            <a:endParaRPr lang="en-GB" sz="1200" b="1" dirty="0">
              <a:latin typeface="Century Gothic" panose="020B0502020202020204" pitchFamily="34" charset="0"/>
            </a:endParaRPr>
          </a:p>
          <a:p>
            <a:endParaRPr lang="en-GB" sz="1200" b="1" dirty="0">
              <a:latin typeface="Century Gothic" panose="020B0502020202020204" pitchFamily="34" charset="0"/>
            </a:endParaRPr>
          </a:p>
        </p:txBody>
      </p:sp>
      <p:pic>
        <p:nvPicPr>
          <p:cNvPr id="54" name="Picture 53" descr="Disposable paper coffee cup isolated on white background with clipping path. Collection">
            <a:extLst>
              <a:ext uri="{FF2B5EF4-FFF2-40B4-BE49-F238E27FC236}">
                <a16:creationId xmlns:a16="http://schemas.microsoft.com/office/drawing/2014/main" id="{2D7033D3-DBFF-4452-8577-FEC41FF1F236}"/>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370861" y="4888810"/>
            <a:ext cx="292343" cy="425398"/>
          </a:xfrm>
          <a:prstGeom prst="rect">
            <a:avLst/>
          </a:prstGeom>
          <a:noFill/>
          <a:extLst>
            <a:ext uri="{909E8E84-426E-40DD-AFC4-6F175D3DCCD1}">
              <a14:hiddenFill xmlns:a14="http://schemas.microsoft.com/office/drawing/2010/main">
                <a:solidFill>
                  <a:srgbClr val="FFFFFF"/>
                </a:solidFill>
              </a14:hiddenFill>
            </a:ext>
          </a:extLst>
        </p:spPr>
      </p:pic>
      <p:sp>
        <p:nvSpPr>
          <p:cNvPr id="48" name="Freeform: Shape 47">
            <a:extLst>
              <a:ext uri="{FF2B5EF4-FFF2-40B4-BE49-F238E27FC236}">
                <a16:creationId xmlns:a16="http://schemas.microsoft.com/office/drawing/2014/main" id="{1DC66C7F-0727-49CB-8660-52EEA14E1CF2}"/>
              </a:ext>
            </a:extLst>
          </p:cNvPr>
          <p:cNvSpPr/>
          <p:nvPr/>
        </p:nvSpPr>
        <p:spPr>
          <a:xfrm>
            <a:off x="5180538" y="5703686"/>
            <a:ext cx="672987" cy="300401"/>
          </a:xfrm>
          <a:custGeom>
            <a:avLst/>
            <a:gdLst>
              <a:gd name="connsiteX0" fmla="*/ 0 w 672987"/>
              <a:gd name="connsiteY0" fmla="*/ 262971 h 300401"/>
              <a:gd name="connsiteX1" fmla="*/ 144378 w 672987"/>
              <a:gd name="connsiteY1" fmla="*/ 70465 h 300401"/>
              <a:gd name="connsiteX2" fmla="*/ 317633 w 672987"/>
              <a:gd name="connsiteY2" fmla="*/ 3088 h 300401"/>
              <a:gd name="connsiteX3" fmla="*/ 423511 w 672987"/>
              <a:gd name="connsiteY3" fmla="*/ 157093 h 300401"/>
              <a:gd name="connsiteX4" fmla="*/ 587141 w 672987"/>
              <a:gd name="connsiteY4" fmla="*/ 176343 h 300401"/>
              <a:gd name="connsiteX5" fmla="*/ 664143 w 672987"/>
              <a:gd name="connsiteY5" fmla="*/ 291846 h 300401"/>
              <a:gd name="connsiteX6" fmla="*/ 385010 w 672987"/>
              <a:gd name="connsiteY6" fmla="*/ 291846 h 300401"/>
              <a:gd name="connsiteX7" fmla="*/ 0 w 672987"/>
              <a:gd name="connsiteY7" fmla="*/ 262971 h 30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987" h="300401">
                <a:moveTo>
                  <a:pt x="0" y="262971"/>
                </a:moveTo>
                <a:cubicBezTo>
                  <a:pt x="45719" y="188375"/>
                  <a:pt x="91439" y="113779"/>
                  <a:pt x="144378" y="70465"/>
                </a:cubicBezTo>
                <a:cubicBezTo>
                  <a:pt x="197317" y="27151"/>
                  <a:pt x="271111" y="-11350"/>
                  <a:pt x="317633" y="3088"/>
                </a:cubicBezTo>
                <a:cubicBezTo>
                  <a:pt x="364155" y="17526"/>
                  <a:pt x="378593" y="128217"/>
                  <a:pt x="423511" y="157093"/>
                </a:cubicBezTo>
                <a:cubicBezTo>
                  <a:pt x="468429" y="185969"/>
                  <a:pt x="547036" y="153884"/>
                  <a:pt x="587141" y="176343"/>
                </a:cubicBezTo>
                <a:cubicBezTo>
                  <a:pt x="627246" y="198802"/>
                  <a:pt x="697831" y="272596"/>
                  <a:pt x="664143" y="291846"/>
                </a:cubicBezTo>
                <a:cubicBezTo>
                  <a:pt x="630455" y="311096"/>
                  <a:pt x="385010" y="291846"/>
                  <a:pt x="385010" y="291846"/>
                </a:cubicBezTo>
                <a:lnTo>
                  <a:pt x="0" y="262971"/>
                </a:lnTo>
                <a:close/>
              </a:path>
            </a:pathLst>
          </a:cu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descr="Disposable paper coffee cup isolated on white background with clipping path. Collection">
            <a:extLst>
              <a:ext uri="{FF2B5EF4-FFF2-40B4-BE49-F238E27FC236}">
                <a16:creationId xmlns:a16="http://schemas.microsoft.com/office/drawing/2014/main" id="{62EC08BF-CA42-46A1-BCAC-C1C0F5617725}"/>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8631330" y="5167164"/>
            <a:ext cx="292343" cy="425398"/>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B1B0AF86-F599-4321-A560-E83E2F654AFE}"/>
              </a:ext>
            </a:extLst>
          </p:cNvPr>
          <p:cNvSpPr txBox="1"/>
          <p:nvPr/>
        </p:nvSpPr>
        <p:spPr>
          <a:xfrm>
            <a:off x="6991954" y="5701648"/>
            <a:ext cx="1279696" cy="430887"/>
          </a:xfrm>
          <a:prstGeom prst="rect">
            <a:avLst/>
          </a:prstGeom>
          <a:noFill/>
        </p:spPr>
        <p:txBody>
          <a:bodyPr wrap="square">
            <a:spAutoFit/>
          </a:bodyPr>
          <a:lstStyle/>
          <a:p>
            <a:r>
              <a:rPr lang="en-GB" sz="1100" dirty="0">
                <a:latin typeface="Century Gothic" panose="020B0502020202020204" pitchFamily="34" charset="0"/>
              </a:rPr>
              <a:t>Raw material (wood)</a:t>
            </a:r>
          </a:p>
        </p:txBody>
      </p:sp>
      <p:sp>
        <p:nvSpPr>
          <p:cNvPr id="61" name="TextBox 60">
            <a:extLst>
              <a:ext uri="{FF2B5EF4-FFF2-40B4-BE49-F238E27FC236}">
                <a16:creationId xmlns:a16="http://schemas.microsoft.com/office/drawing/2014/main" id="{778865EC-CF85-4DA0-8AA8-74FF947765C6}"/>
              </a:ext>
            </a:extLst>
          </p:cNvPr>
          <p:cNvSpPr txBox="1"/>
          <p:nvPr/>
        </p:nvSpPr>
        <p:spPr>
          <a:xfrm>
            <a:off x="8438646" y="5690664"/>
            <a:ext cx="1279696" cy="261610"/>
          </a:xfrm>
          <a:prstGeom prst="rect">
            <a:avLst/>
          </a:prstGeom>
          <a:noFill/>
        </p:spPr>
        <p:txBody>
          <a:bodyPr wrap="square">
            <a:spAutoFit/>
          </a:bodyPr>
          <a:lstStyle/>
          <a:p>
            <a:r>
              <a:rPr lang="en-GB" sz="1100" dirty="0">
                <a:latin typeface="Century Gothic" panose="020B0502020202020204" pitchFamily="34" charset="0"/>
              </a:rPr>
              <a:t>Product</a:t>
            </a:r>
          </a:p>
        </p:txBody>
      </p:sp>
      <p:sp>
        <p:nvSpPr>
          <p:cNvPr id="62" name="TextBox 61">
            <a:extLst>
              <a:ext uri="{FF2B5EF4-FFF2-40B4-BE49-F238E27FC236}">
                <a16:creationId xmlns:a16="http://schemas.microsoft.com/office/drawing/2014/main" id="{EDD3167B-1770-4F8F-AC00-17D938FDC8F7}"/>
              </a:ext>
            </a:extLst>
          </p:cNvPr>
          <p:cNvSpPr txBox="1"/>
          <p:nvPr/>
        </p:nvSpPr>
        <p:spPr>
          <a:xfrm>
            <a:off x="5145818" y="5286313"/>
            <a:ext cx="1279696" cy="261610"/>
          </a:xfrm>
          <a:prstGeom prst="rect">
            <a:avLst/>
          </a:prstGeom>
          <a:noFill/>
        </p:spPr>
        <p:txBody>
          <a:bodyPr wrap="square">
            <a:spAutoFit/>
          </a:bodyPr>
          <a:lstStyle/>
          <a:p>
            <a:r>
              <a:rPr lang="en-GB" sz="1100" dirty="0">
                <a:latin typeface="Century Gothic" panose="020B0502020202020204" pitchFamily="34" charset="0"/>
              </a:rPr>
              <a:t>Product</a:t>
            </a:r>
          </a:p>
        </p:txBody>
      </p:sp>
      <p:sp>
        <p:nvSpPr>
          <p:cNvPr id="63" name="TextBox 62">
            <a:extLst>
              <a:ext uri="{FF2B5EF4-FFF2-40B4-BE49-F238E27FC236}">
                <a16:creationId xmlns:a16="http://schemas.microsoft.com/office/drawing/2014/main" id="{E95E7068-2B31-44C2-A1A0-4EE268DFFF9E}"/>
              </a:ext>
            </a:extLst>
          </p:cNvPr>
          <p:cNvSpPr txBox="1"/>
          <p:nvPr/>
        </p:nvSpPr>
        <p:spPr>
          <a:xfrm>
            <a:off x="5115214" y="6023982"/>
            <a:ext cx="1279696" cy="261610"/>
          </a:xfrm>
          <a:prstGeom prst="rect">
            <a:avLst/>
          </a:prstGeom>
          <a:noFill/>
        </p:spPr>
        <p:txBody>
          <a:bodyPr wrap="square">
            <a:spAutoFit/>
          </a:bodyPr>
          <a:lstStyle/>
          <a:p>
            <a:r>
              <a:rPr lang="en-GB" sz="1100" dirty="0">
                <a:latin typeface="Century Gothic" panose="020B0502020202020204" pitchFamily="34" charset="0"/>
              </a:rPr>
              <a:t>Paper pulp</a:t>
            </a:r>
          </a:p>
        </p:txBody>
      </p:sp>
      <p:sp>
        <p:nvSpPr>
          <p:cNvPr id="50" name="Arc 49">
            <a:extLst>
              <a:ext uri="{FF2B5EF4-FFF2-40B4-BE49-F238E27FC236}">
                <a16:creationId xmlns:a16="http://schemas.microsoft.com/office/drawing/2014/main" id="{A6EF4BA8-5E70-4669-AEC0-CD84330A43AA}"/>
              </a:ext>
            </a:extLst>
          </p:cNvPr>
          <p:cNvSpPr/>
          <p:nvPr/>
        </p:nvSpPr>
        <p:spPr>
          <a:xfrm>
            <a:off x="5545892" y="5199192"/>
            <a:ext cx="649203" cy="705345"/>
          </a:xfrm>
          <a:prstGeom prst="arc">
            <a:avLst>
              <a:gd name="adj1" fmla="val 16200000"/>
              <a:gd name="adj2" fmla="val 5036753"/>
            </a:avLst>
          </a:prstGeom>
          <a:ln w="3810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Arc 63">
            <a:extLst>
              <a:ext uri="{FF2B5EF4-FFF2-40B4-BE49-F238E27FC236}">
                <a16:creationId xmlns:a16="http://schemas.microsoft.com/office/drawing/2014/main" id="{A8E79822-B576-44B9-AE55-52607B42B50D}"/>
              </a:ext>
            </a:extLst>
          </p:cNvPr>
          <p:cNvSpPr/>
          <p:nvPr/>
        </p:nvSpPr>
        <p:spPr>
          <a:xfrm rot="11107611">
            <a:off x="4841574" y="5197606"/>
            <a:ext cx="649203" cy="705345"/>
          </a:xfrm>
          <a:prstGeom prst="arc">
            <a:avLst>
              <a:gd name="adj1" fmla="val 16200000"/>
              <a:gd name="adj2" fmla="val 5036753"/>
            </a:avLst>
          </a:prstGeom>
          <a:ln w="3810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7" name="Straight Arrow Connector 56">
            <a:extLst>
              <a:ext uri="{FF2B5EF4-FFF2-40B4-BE49-F238E27FC236}">
                <a16:creationId xmlns:a16="http://schemas.microsoft.com/office/drawing/2014/main" id="{407AB0C5-7A0C-460D-9B1B-74EF16325147}"/>
              </a:ext>
            </a:extLst>
          </p:cNvPr>
          <p:cNvCxnSpPr>
            <a:cxnSpLocks/>
          </p:cNvCxnSpPr>
          <p:nvPr/>
        </p:nvCxnSpPr>
        <p:spPr>
          <a:xfrm>
            <a:off x="7911267" y="5409048"/>
            <a:ext cx="72006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4E8EB1C7-B8E8-4922-A358-E4FE3D36C84A}"/>
              </a:ext>
            </a:extLst>
          </p:cNvPr>
          <p:cNvSpPr txBox="1"/>
          <p:nvPr/>
        </p:nvSpPr>
        <p:spPr>
          <a:xfrm>
            <a:off x="7017166" y="4341501"/>
            <a:ext cx="2179927" cy="646331"/>
          </a:xfrm>
          <a:prstGeom prst="rect">
            <a:avLst/>
          </a:prstGeom>
          <a:noFill/>
        </p:spPr>
        <p:txBody>
          <a:bodyPr wrap="square">
            <a:spAutoFit/>
          </a:bodyPr>
          <a:lstStyle/>
          <a:p>
            <a:r>
              <a:rPr lang="en-GB" sz="1200" dirty="0">
                <a:latin typeface="Century Gothic" panose="020B0502020202020204" pitchFamily="34" charset="0"/>
              </a:rPr>
              <a:t>Making new product from raw materials (higher carbon footprint)</a:t>
            </a:r>
          </a:p>
        </p:txBody>
      </p:sp>
      <p:sp>
        <p:nvSpPr>
          <p:cNvPr id="42" name="TextBox 41">
            <a:extLst>
              <a:ext uri="{FF2B5EF4-FFF2-40B4-BE49-F238E27FC236}">
                <a16:creationId xmlns:a16="http://schemas.microsoft.com/office/drawing/2014/main" id="{968E474F-2F64-4675-98B8-6B91A49626B5}"/>
              </a:ext>
            </a:extLst>
          </p:cNvPr>
          <p:cNvSpPr txBox="1"/>
          <p:nvPr/>
        </p:nvSpPr>
        <p:spPr>
          <a:xfrm>
            <a:off x="228600" y="1168157"/>
            <a:ext cx="6837067" cy="646331"/>
          </a:xfrm>
          <a:prstGeom prst="rect">
            <a:avLst/>
          </a:prstGeom>
          <a:solidFill>
            <a:srgbClr val="CDD4F4">
              <a:alpha val="50196"/>
            </a:srgbClr>
          </a:solidFill>
        </p:spPr>
        <p:txBody>
          <a:bodyPr wrap="square" rtlCol="0">
            <a:spAutoFit/>
          </a:bodyPr>
          <a:lstStyle/>
          <a:p>
            <a:r>
              <a:rPr lang="en-GB" sz="1200" b="1" dirty="0">
                <a:latin typeface="Century Gothic" panose="020B0502020202020204" pitchFamily="34" charset="0"/>
              </a:rPr>
              <a:t>Discuss:</a:t>
            </a:r>
          </a:p>
          <a:p>
            <a:pPr marL="228600" indent="-228600">
              <a:buAutoNum type="arabicPeriod"/>
            </a:pPr>
            <a:r>
              <a:rPr lang="en-GB" sz="1200" dirty="0">
                <a:latin typeface="Century Gothic" panose="020B0502020202020204" pitchFamily="34" charset="0"/>
              </a:rPr>
              <a:t>Why does waste produce CO</a:t>
            </a:r>
            <a:r>
              <a:rPr lang="en-GB" sz="1200" baseline="-25000" dirty="0">
                <a:latin typeface="Century Gothic" panose="020B0502020202020204" pitchFamily="34" charset="0"/>
              </a:rPr>
              <a:t>2</a:t>
            </a:r>
            <a:r>
              <a:rPr lang="en-GB" sz="1200" dirty="0">
                <a:latin typeface="Century Gothic" panose="020B0502020202020204" pitchFamily="34" charset="0"/>
              </a:rPr>
              <a:t> emissions?</a:t>
            </a:r>
          </a:p>
          <a:p>
            <a:pPr marL="228600" indent="-228600">
              <a:buAutoNum type="arabicPeriod"/>
            </a:pPr>
            <a:r>
              <a:rPr lang="en-GB" sz="1200" dirty="0">
                <a:latin typeface="Century Gothic" panose="020B0502020202020204" pitchFamily="34" charset="0"/>
              </a:rPr>
              <a:t>Which waste from the café produces most CO</a:t>
            </a:r>
            <a:r>
              <a:rPr lang="en-GB" sz="1200" baseline="-25000" dirty="0">
                <a:latin typeface="Century Gothic" panose="020B0502020202020204" pitchFamily="34" charset="0"/>
              </a:rPr>
              <a:t>2</a:t>
            </a:r>
            <a:r>
              <a:rPr lang="en-GB" sz="1200" dirty="0">
                <a:latin typeface="Century Gothic" panose="020B0502020202020204" pitchFamily="34" charset="0"/>
              </a:rPr>
              <a:t> emissions? Why?</a:t>
            </a:r>
          </a:p>
        </p:txBody>
      </p:sp>
      <p:pic>
        <p:nvPicPr>
          <p:cNvPr id="36" name="Picture 35" descr="A picture containing beverage, milk&#10;&#10;Description automatically generated">
            <a:extLst>
              <a:ext uri="{FF2B5EF4-FFF2-40B4-BE49-F238E27FC236}">
                <a16:creationId xmlns:a16="http://schemas.microsoft.com/office/drawing/2014/main" id="{5889E692-39DE-4C0F-ADD9-92999ECA8AF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622940" y="2526074"/>
            <a:ext cx="654242" cy="1022734"/>
          </a:xfrm>
          <a:prstGeom prst="rect">
            <a:avLst/>
          </a:prstGeom>
        </p:spPr>
      </p:pic>
      <p:pic>
        <p:nvPicPr>
          <p:cNvPr id="37" name="Picture 36" descr="Letter&#10;&#10;Description automatically generated">
            <a:extLst>
              <a:ext uri="{FF2B5EF4-FFF2-40B4-BE49-F238E27FC236}">
                <a16:creationId xmlns:a16="http://schemas.microsoft.com/office/drawing/2014/main" id="{6BA645FA-E709-4EA5-B847-FDA1148CA1D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84764" y="2520528"/>
            <a:ext cx="675004" cy="1033829"/>
          </a:xfrm>
          <a:prstGeom prst="rect">
            <a:avLst/>
          </a:prstGeom>
        </p:spPr>
      </p:pic>
      <p:pic>
        <p:nvPicPr>
          <p:cNvPr id="38" name="Picture 37" descr="Shape&#10;&#10;Description automatically generated">
            <a:extLst>
              <a:ext uri="{FF2B5EF4-FFF2-40B4-BE49-F238E27FC236}">
                <a16:creationId xmlns:a16="http://schemas.microsoft.com/office/drawing/2014/main" id="{DF125FA7-CE22-43FA-8774-537B9A24870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rot="16200000">
            <a:off x="5790600" y="2844819"/>
            <a:ext cx="846573" cy="514298"/>
          </a:xfrm>
          <a:prstGeom prst="rect">
            <a:avLst/>
          </a:prstGeom>
        </p:spPr>
      </p:pic>
      <p:pic>
        <p:nvPicPr>
          <p:cNvPr id="40" name="Picture 39" descr="A picture containing food, bread, plastic, meal&#10;&#10;Description automatically generated">
            <a:extLst>
              <a:ext uri="{FF2B5EF4-FFF2-40B4-BE49-F238E27FC236}">
                <a16:creationId xmlns:a16="http://schemas.microsoft.com/office/drawing/2014/main" id="{FC4578C4-3DCC-45C9-AFAF-C01BDC81C39E}"/>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206603" y="2678682"/>
            <a:ext cx="765430" cy="822704"/>
          </a:xfrm>
          <a:prstGeom prst="roundRect">
            <a:avLst/>
          </a:prstGeom>
        </p:spPr>
      </p:pic>
      <p:pic>
        <p:nvPicPr>
          <p:cNvPr id="41" name="Picture 40" descr="A picture containing cup, indoor, basket, tableware&#10;&#10;Description automatically generated">
            <a:extLst>
              <a:ext uri="{FF2B5EF4-FFF2-40B4-BE49-F238E27FC236}">
                <a16:creationId xmlns:a16="http://schemas.microsoft.com/office/drawing/2014/main" id="{FCEBF8AA-716D-4CF5-9F8F-BAE073D7AF6C}"/>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7279325" y="2564613"/>
            <a:ext cx="1084526" cy="999803"/>
          </a:xfrm>
          <a:prstGeom prst="rect">
            <a:avLst/>
          </a:prstGeom>
        </p:spPr>
      </p:pic>
      <p:pic>
        <p:nvPicPr>
          <p:cNvPr id="5" name="Picture 4" descr="A picture containing spice, bread&#10;&#10;Description automatically generated">
            <a:extLst>
              <a:ext uri="{FF2B5EF4-FFF2-40B4-BE49-F238E27FC236}">
                <a16:creationId xmlns:a16="http://schemas.microsoft.com/office/drawing/2014/main" id="{0CCB7793-C593-411A-8864-7BDC7EB29CEA}"/>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845088" y="4951339"/>
            <a:ext cx="1088608" cy="725738"/>
          </a:xfrm>
          <a:prstGeom prst="rect">
            <a:avLst/>
          </a:prstGeom>
        </p:spPr>
      </p:pic>
      <p:pic>
        <p:nvPicPr>
          <p:cNvPr id="43" name="Picture 42">
            <a:extLst>
              <a:ext uri="{FF2B5EF4-FFF2-40B4-BE49-F238E27FC236}">
                <a16:creationId xmlns:a16="http://schemas.microsoft.com/office/drawing/2014/main" id="{9B31C1C4-6095-4F8E-A293-01F55B8350E5}"/>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352881" y="6630322"/>
            <a:ext cx="1324518" cy="174220"/>
          </a:xfrm>
          <a:prstGeom prst="rect">
            <a:avLst/>
          </a:prstGeom>
        </p:spPr>
      </p:pic>
      <p:sp>
        <p:nvSpPr>
          <p:cNvPr id="46" name="Rectangle 45">
            <a:extLst>
              <a:ext uri="{FF2B5EF4-FFF2-40B4-BE49-F238E27FC236}">
                <a16:creationId xmlns:a16="http://schemas.microsoft.com/office/drawing/2014/main" id="{854B243C-1FF7-480F-AC43-BB9C190990DD}"/>
              </a:ext>
            </a:extLst>
          </p:cNvPr>
          <p:cNvSpPr/>
          <p:nvPr/>
        </p:nvSpPr>
        <p:spPr>
          <a:xfrm>
            <a:off x="228600" y="83295"/>
            <a:ext cx="9448800" cy="6518472"/>
          </a:xfrm>
          <a:prstGeom prst="rect">
            <a:avLst/>
          </a:prstGeom>
          <a:noFill/>
          <a:ln w="19050">
            <a:solidFill>
              <a:srgbClr val="4B6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spTree>
    <p:extLst>
      <p:ext uri="{BB962C8B-B14F-4D97-AF65-F5344CB8AC3E}">
        <p14:creationId xmlns:p14="http://schemas.microsoft.com/office/powerpoint/2010/main" val="1762414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D7AB5926-0D2E-4913-9478-97474E40137C}"/>
              </a:ext>
            </a:extLst>
          </p:cNvPr>
          <p:cNvSpPr txBox="1"/>
          <p:nvPr/>
        </p:nvSpPr>
        <p:spPr>
          <a:xfrm>
            <a:off x="289427" y="203264"/>
            <a:ext cx="8784994" cy="400110"/>
          </a:xfrm>
          <a:prstGeom prst="rect">
            <a:avLst/>
          </a:prstGeom>
          <a:noFill/>
        </p:spPr>
        <p:txBody>
          <a:bodyPr wrap="square" rtlCol="0">
            <a:spAutoFit/>
          </a:bodyPr>
          <a:lstStyle/>
          <a:p>
            <a:r>
              <a:rPr lang="en-US" sz="2000" b="1" dirty="0">
                <a:latin typeface="Century Gothic" panose="020B0502020202020204" pitchFamily="34" charset="0"/>
              </a:rPr>
              <a:t>Assessment rubric				</a:t>
            </a:r>
          </a:p>
        </p:txBody>
      </p:sp>
      <p:graphicFrame>
        <p:nvGraphicFramePr>
          <p:cNvPr id="58" name="Table 2">
            <a:extLst>
              <a:ext uri="{FF2B5EF4-FFF2-40B4-BE49-F238E27FC236}">
                <a16:creationId xmlns:a16="http://schemas.microsoft.com/office/drawing/2014/main" id="{1AE4D50E-C11D-4212-A9D5-AED925ED216A}"/>
              </a:ext>
            </a:extLst>
          </p:cNvPr>
          <p:cNvGraphicFramePr>
            <a:graphicFrameLocks noGrp="1"/>
          </p:cNvGraphicFramePr>
          <p:nvPr>
            <p:extLst>
              <p:ext uri="{D42A27DB-BD31-4B8C-83A1-F6EECF244321}">
                <p14:modId xmlns:p14="http://schemas.microsoft.com/office/powerpoint/2010/main" val="598060246"/>
              </p:ext>
            </p:extLst>
          </p:nvPr>
        </p:nvGraphicFramePr>
        <p:xfrm>
          <a:off x="391514" y="1074881"/>
          <a:ext cx="9143010" cy="4230544"/>
        </p:xfrm>
        <a:graphic>
          <a:graphicData uri="http://schemas.openxmlformats.org/drawingml/2006/table">
            <a:tbl>
              <a:tblPr firstRow="1" bandRow="1">
                <a:tableStyleId>{5940675A-B579-460E-94D1-54222C63F5DA}</a:tableStyleId>
              </a:tblPr>
              <a:tblGrid>
                <a:gridCol w="571805">
                  <a:extLst>
                    <a:ext uri="{9D8B030D-6E8A-4147-A177-3AD203B41FA5}">
                      <a16:colId xmlns:a16="http://schemas.microsoft.com/office/drawing/2014/main" val="3351713514"/>
                    </a:ext>
                  </a:extLst>
                </a:gridCol>
                <a:gridCol w="993365">
                  <a:extLst>
                    <a:ext uri="{9D8B030D-6E8A-4147-A177-3AD203B41FA5}">
                      <a16:colId xmlns:a16="http://schemas.microsoft.com/office/drawing/2014/main" val="1410308036"/>
                    </a:ext>
                  </a:extLst>
                </a:gridCol>
                <a:gridCol w="1835202">
                  <a:extLst>
                    <a:ext uri="{9D8B030D-6E8A-4147-A177-3AD203B41FA5}">
                      <a16:colId xmlns:a16="http://schemas.microsoft.com/office/drawing/2014/main" val="1103632313"/>
                    </a:ext>
                  </a:extLst>
                </a:gridCol>
                <a:gridCol w="5742638">
                  <a:extLst>
                    <a:ext uri="{9D8B030D-6E8A-4147-A177-3AD203B41FA5}">
                      <a16:colId xmlns:a16="http://schemas.microsoft.com/office/drawing/2014/main" val="727890163"/>
                    </a:ext>
                  </a:extLst>
                </a:gridCol>
              </a:tblGrid>
              <a:tr h="437850">
                <a:tc>
                  <a:txBody>
                    <a:bodyPr/>
                    <a:lstStyle/>
                    <a:p>
                      <a:r>
                        <a:rPr lang="en-GB" sz="1200"/>
                        <a:t>Score</a:t>
                      </a:r>
                    </a:p>
                  </a:txBody>
                  <a:tcPr>
                    <a:solidFill>
                      <a:schemeClr val="bg1">
                        <a:lumMod val="75000"/>
                      </a:schemeClr>
                    </a:solidFill>
                  </a:tcPr>
                </a:tc>
                <a:tc>
                  <a:txBody>
                    <a:bodyPr/>
                    <a:lstStyle/>
                    <a:p>
                      <a:r>
                        <a:rPr lang="en-GB" sz="1200"/>
                        <a:t>Level</a:t>
                      </a:r>
                    </a:p>
                  </a:txBody>
                  <a:tcPr>
                    <a:solidFill>
                      <a:schemeClr val="bg1">
                        <a:lumMod val="75000"/>
                      </a:schemeClr>
                    </a:solidFill>
                  </a:tcPr>
                </a:tc>
                <a:tc>
                  <a:txBody>
                    <a:bodyPr/>
                    <a:lstStyle/>
                    <a:p>
                      <a:r>
                        <a:rPr lang="en-GB" sz="1200"/>
                        <a:t>Description</a:t>
                      </a:r>
                    </a:p>
                  </a:txBody>
                  <a:tcPr>
                    <a:solidFill>
                      <a:schemeClr val="bg1">
                        <a:lumMod val="75000"/>
                      </a:schemeClr>
                    </a:solidFill>
                  </a:tcPr>
                </a:tc>
                <a:tc>
                  <a:txBody>
                    <a:bodyPr/>
                    <a:lstStyle/>
                    <a:p>
                      <a:r>
                        <a:rPr lang="en-GB" sz="1200" dirty="0"/>
                        <a:t>Example of a typical student response for one part of the answer</a:t>
                      </a:r>
                    </a:p>
                  </a:txBody>
                  <a:tcPr>
                    <a:solidFill>
                      <a:schemeClr val="bg1">
                        <a:lumMod val="75000"/>
                      </a:schemeClr>
                    </a:solidFill>
                  </a:tcPr>
                </a:tc>
                <a:extLst>
                  <a:ext uri="{0D108BD9-81ED-4DB2-BD59-A6C34878D82A}">
                    <a16:rowId xmlns:a16="http://schemas.microsoft.com/office/drawing/2014/main" val="3016298649"/>
                  </a:ext>
                </a:extLst>
              </a:tr>
              <a:tr h="443077">
                <a:tc>
                  <a:txBody>
                    <a:bodyPr/>
                    <a:lstStyle/>
                    <a:p>
                      <a:r>
                        <a:rPr lang="en-GB" sz="1200"/>
                        <a:t>1</a:t>
                      </a:r>
                    </a:p>
                  </a:txBody>
                  <a:tcPr/>
                </a:tc>
                <a:tc>
                  <a:txBody>
                    <a:bodyPr/>
                    <a:lstStyle/>
                    <a:p>
                      <a:r>
                        <a:rPr lang="en-GB" sz="1200" dirty="0"/>
                        <a:t>No link</a:t>
                      </a:r>
                    </a:p>
                  </a:txBody>
                  <a:tcPr/>
                </a:tc>
                <a:tc>
                  <a:txBody>
                    <a:bodyPr/>
                    <a:lstStyle/>
                    <a:p>
                      <a:r>
                        <a:rPr lang="en-GB" sz="1200" dirty="0"/>
                        <a:t>Relevant ideas</a:t>
                      </a:r>
                    </a:p>
                  </a:txBody>
                  <a:tcPr/>
                </a:tc>
                <a:tc>
                  <a:txBody>
                    <a:bodyPr/>
                    <a:lstStyle/>
                    <a:p>
                      <a:r>
                        <a:rPr lang="en-US" sz="1200" dirty="0">
                          <a:latin typeface="Comic Jens Free Pro" panose="03050502040202000004" pitchFamily="66" charset="0"/>
                        </a:rPr>
                        <a:t>“Two of the staff drive cars, and these release carbon dioxide.”</a:t>
                      </a:r>
                      <a:endParaRPr lang="en-GB" sz="1200" dirty="0">
                        <a:latin typeface="Comic Jens Free Pro" panose="03050502040202000004" pitchFamily="66" charset="0"/>
                      </a:endParaRPr>
                    </a:p>
                  </a:txBody>
                  <a:tcPr/>
                </a:tc>
                <a:extLst>
                  <a:ext uri="{0D108BD9-81ED-4DB2-BD59-A6C34878D82A}">
                    <a16:rowId xmlns:a16="http://schemas.microsoft.com/office/drawing/2014/main" val="1533414970"/>
                  </a:ext>
                </a:extLst>
              </a:tr>
              <a:tr h="630614">
                <a:tc>
                  <a:txBody>
                    <a:bodyPr/>
                    <a:lstStyle/>
                    <a:p>
                      <a:r>
                        <a:rPr lang="en-GB" sz="1200"/>
                        <a:t>2</a:t>
                      </a:r>
                    </a:p>
                  </a:txBody>
                  <a:tcPr/>
                </a:tc>
                <a:tc>
                  <a:txBody>
                    <a:bodyPr/>
                    <a:lstStyle/>
                    <a:p>
                      <a:r>
                        <a:rPr lang="en-GB" sz="1200"/>
                        <a:t>Partial link</a:t>
                      </a:r>
                    </a:p>
                  </a:txBody>
                  <a:tcPr/>
                </a:tc>
                <a:tc>
                  <a:txBody>
                    <a:bodyPr/>
                    <a:lstStyle/>
                    <a:p>
                      <a:r>
                        <a:rPr lang="en-GB" sz="1200" dirty="0"/>
                        <a:t>Relevant ideas with simple connections</a:t>
                      </a:r>
                    </a:p>
                  </a:txBody>
                  <a:tcPr/>
                </a:tc>
                <a:tc>
                  <a:txBody>
                    <a:bodyPr/>
                    <a:lstStyle/>
                    <a:p>
                      <a:r>
                        <a:rPr lang="en-US" sz="1200" dirty="0">
                          <a:latin typeface="Comic Jens Free Pro" panose="03050502040202000004" pitchFamily="66" charset="0"/>
                        </a:rPr>
                        <a:t>“Two of the staff drive petrol cars to get to the café. </a:t>
                      </a:r>
                      <a:r>
                        <a:rPr lang="en-US" sz="1200" b="0" dirty="0">
                          <a:latin typeface="Comic Jens Free Pro" panose="03050502040202000004" pitchFamily="66" charset="0"/>
                        </a:rPr>
                        <a:t>Inside the engine, petrol is burnt which releases carbon dioxide.”</a:t>
                      </a:r>
                      <a:endParaRPr lang="en-GB" sz="1200" b="0" dirty="0">
                        <a:latin typeface="Comic Jens Free Pro" panose="03050502040202000004" pitchFamily="66" charset="0"/>
                      </a:endParaRPr>
                    </a:p>
                  </a:txBody>
                  <a:tcPr/>
                </a:tc>
                <a:extLst>
                  <a:ext uri="{0D108BD9-81ED-4DB2-BD59-A6C34878D82A}">
                    <a16:rowId xmlns:a16="http://schemas.microsoft.com/office/drawing/2014/main" val="839306344"/>
                  </a:ext>
                </a:extLst>
              </a:tr>
              <a:tr h="1028340">
                <a:tc>
                  <a:txBody>
                    <a:bodyPr/>
                    <a:lstStyle/>
                    <a:p>
                      <a:r>
                        <a:rPr lang="en-GB" sz="1200"/>
                        <a:t>3</a:t>
                      </a:r>
                    </a:p>
                  </a:txBody>
                  <a:tcPr/>
                </a:tc>
                <a:tc>
                  <a:txBody>
                    <a:bodyPr/>
                    <a:lstStyle/>
                    <a:p>
                      <a:r>
                        <a:rPr lang="en-GB" sz="1200"/>
                        <a:t>Full link</a:t>
                      </a:r>
                    </a:p>
                  </a:txBody>
                  <a:tcPr/>
                </a:tc>
                <a:tc>
                  <a:txBody>
                    <a:bodyPr/>
                    <a:lstStyle/>
                    <a:p>
                      <a:r>
                        <a:rPr lang="en-GB" sz="1200" dirty="0"/>
                        <a:t>At least two ideas logically connected.</a:t>
                      </a:r>
                    </a:p>
                    <a:p>
                      <a:r>
                        <a:rPr lang="en-GB" sz="1200" dirty="0"/>
                        <a:t>Use of some scientific language.</a:t>
                      </a:r>
                    </a:p>
                  </a:txBody>
                  <a:tcPr/>
                </a:tc>
                <a:tc>
                  <a:txBody>
                    <a:bodyPr/>
                    <a:lstStyle/>
                    <a:p>
                      <a:r>
                        <a:rPr lang="en-US" sz="1200" dirty="0">
                          <a:latin typeface="Comic Jens Free Pro" panose="03050502040202000004" pitchFamily="66" charset="0"/>
                        </a:rPr>
                        <a:t>“Two of the staff drive petrol cars to get to the café. </a:t>
                      </a:r>
                      <a:r>
                        <a:rPr lang="en-US" sz="1200" b="0" dirty="0">
                          <a:latin typeface="Comic Jens Free Pro" panose="03050502040202000004" pitchFamily="66" charset="0"/>
                        </a:rPr>
                        <a:t>Inside the engine, petrol is burnt which is a combustion reaction. Carbon dioxide is one of the products of this reaction. </a:t>
                      </a:r>
                      <a:r>
                        <a:rPr lang="en-US" sz="1200" dirty="0">
                          <a:latin typeface="Comic Jens Free Pro" panose="03050502040202000004" pitchFamily="66" charset="0"/>
                        </a:rPr>
                        <a:t>Other forms of transport the staff use incudes buses and trains, which also release carbon dioxide.</a:t>
                      </a:r>
                      <a:r>
                        <a:rPr lang="en-US" sz="1200" b="0" dirty="0">
                          <a:latin typeface="Comic Jens Free Pro" panose="03050502040202000004" pitchFamily="66" charset="0"/>
                        </a:rPr>
                        <a:t>”</a:t>
                      </a:r>
                      <a:endParaRPr lang="en-GB" sz="1200" b="0" dirty="0">
                        <a:latin typeface="Comic Jens Free Pro" panose="03050502040202000004" pitchFamily="66" charset="0"/>
                      </a:endParaRPr>
                    </a:p>
                  </a:txBody>
                  <a:tcPr/>
                </a:tc>
                <a:extLst>
                  <a:ext uri="{0D108BD9-81ED-4DB2-BD59-A6C34878D82A}">
                    <a16:rowId xmlns:a16="http://schemas.microsoft.com/office/drawing/2014/main" val="2747362995"/>
                  </a:ext>
                </a:extLst>
              </a:tr>
              <a:tr h="1690663">
                <a:tc>
                  <a:txBody>
                    <a:bodyPr/>
                    <a:lstStyle/>
                    <a:p>
                      <a:r>
                        <a:rPr lang="en-GB" sz="1200"/>
                        <a:t>4</a:t>
                      </a:r>
                    </a:p>
                  </a:txBody>
                  <a:tcPr/>
                </a:tc>
                <a:tc>
                  <a:txBody>
                    <a:bodyPr/>
                    <a:lstStyle/>
                    <a:p>
                      <a:r>
                        <a:rPr lang="en-GB" sz="1200"/>
                        <a:t>Extended link</a:t>
                      </a:r>
                    </a:p>
                  </a:txBody>
                  <a:tcPr/>
                </a:tc>
                <a:tc>
                  <a:txBody>
                    <a:bodyPr/>
                    <a:lstStyle/>
                    <a:p>
                      <a:r>
                        <a:rPr lang="en-GB" sz="1200"/>
                        <a:t>Several ideas connected with scientific reasoning. May link to other concepts.</a:t>
                      </a:r>
                    </a:p>
                    <a:p>
                      <a:r>
                        <a:rPr lang="en-GB" sz="1200"/>
                        <a:t>Use of accurate scientific language.</a:t>
                      </a:r>
                    </a:p>
                  </a:txBody>
                  <a:tcPr/>
                </a:tc>
                <a:tc>
                  <a:txBody>
                    <a:bodyPr/>
                    <a:lstStyle/>
                    <a:p>
                      <a:r>
                        <a:rPr lang="en-US" sz="1200" dirty="0">
                          <a:latin typeface="Comic Jens Free Pro" panose="03050502040202000004" pitchFamily="66" charset="0"/>
                        </a:rPr>
                        <a:t>“Two of the staff drive petrol cars to get to the café. Inside the engine, petrol is burnt which is a combustion reaction. Carbon atoms in the petrol molecules are </a:t>
                      </a:r>
                      <a:r>
                        <a:rPr lang="en-US" sz="1200" dirty="0" err="1">
                          <a:latin typeface="Comic Jens Free Pro" panose="03050502040202000004" pitchFamily="66" charset="0"/>
                        </a:rPr>
                        <a:t>oxidised</a:t>
                      </a:r>
                      <a:r>
                        <a:rPr lang="en-US" sz="1200" dirty="0">
                          <a:latin typeface="Comic Jens Free Pro" panose="03050502040202000004" pitchFamily="66" charset="0"/>
                        </a:rPr>
                        <a:t> to produce carbon dioxide. Other forms of transport the staff use incudes buses and trains, which also release carbon dioxide. However, as they are sharing the transport with many others the amount of CO</a:t>
                      </a:r>
                      <a:r>
                        <a:rPr lang="en-US" sz="1200" baseline="-25000" dirty="0">
                          <a:latin typeface="Comic Jens Free Pro" panose="03050502040202000004" pitchFamily="66" charset="0"/>
                        </a:rPr>
                        <a:t>2</a:t>
                      </a:r>
                      <a:r>
                        <a:rPr lang="en-US" sz="1200" dirty="0">
                          <a:latin typeface="Comic Jens Free Pro" panose="03050502040202000004" pitchFamily="66" charset="0"/>
                        </a:rPr>
                        <a:t> emitted per person is lower than if you drive a car alone. One staff member walks. This is the only form of transport that does not release carbon dioxide.”</a:t>
                      </a:r>
                      <a:endParaRPr lang="en-GB" sz="1200" dirty="0">
                        <a:latin typeface="Comic Jens Free Pro" panose="03050502040202000004" pitchFamily="66" charset="0"/>
                      </a:endParaRPr>
                    </a:p>
                  </a:txBody>
                  <a:tcPr/>
                </a:tc>
                <a:extLst>
                  <a:ext uri="{0D108BD9-81ED-4DB2-BD59-A6C34878D82A}">
                    <a16:rowId xmlns:a16="http://schemas.microsoft.com/office/drawing/2014/main" val="3767556667"/>
                  </a:ext>
                </a:extLst>
              </a:tr>
            </a:tbl>
          </a:graphicData>
        </a:graphic>
      </p:graphicFrame>
      <p:pic>
        <p:nvPicPr>
          <p:cNvPr id="6" name="Picture 5">
            <a:extLst>
              <a:ext uri="{FF2B5EF4-FFF2-40B4-BE49-F238E27FC236}">
                <a16:creationId xmlns:a16="http://schemas.microsoft.com/office/drawing/2014/main" id="{4743BC3D-8101-4040-B565-49525E0CDB47}"/>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352881" y="6630322"/>
            <a:ext cx="1324518" cy="174220"/>
          </a:xfrm>
          <a:prstGeom prst="rect">
            <a:avLst/>
          </a:prstGeom>
        </p:spPr>
      </p:pic>
      <p:sp>
        <p:nvSpPr>
          <p:cNvPr id="7" name="Rectangle 6">
            <a:extLst>
              <a:ext uri="{FF2B5EF4-FFF2-40B4-BE49-F238E27FC236}">
                <a16:creationId xmlns:a16="http://schemas.microsoft.com/office/drawing/2014/main" id="{2CD52404-E68F-4BA0-9200-6D686102080F}"/>
              </a:ext>
            </a:extLst>
          </p:cNvPr>
          <p:cNvSpPr/>
          <p:nvPr/>
        </p:nvSpPr>
        <p:spPr>
          <a:xfrm>
            <a:off x="228600" y="83295"/>
            <a:ext cx="9448800" cy="6518472"/>
          </a:xfrm>
          <a:prstGeom prst="rect">
            <a:avLst/>
          </a:prstGeom>
          <a:noFill/>
          <a:ln w="19050">
            <a:solidFill>
              <a:srgbClr val="4B6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sp>
        <p:nvSpPr>
          <p:cNvPr id="8" name="TextBox 7">
            <a:extLst>
              <a:ext uri="{FF2B5EF4-FFF2-40B4-BE49-F238E27FC236}">
                <a16:creationId xmlns:a16="http://schemas.microsoft.com/office/drawing/2014/main" id="{97D91367-536D-43F8-833E-7378BFA5FBFC}"/>
              </a:ext>
            </a:extLst>
          </p:cNvPr>
          <p:cNvSpPr txBox="1"/>
          <p:nvPr/>
        </p:nvSpPr>
        <p:spPr>
          <a:xfrm>
            <a:off x="9078494" y="120688"/>
            <a:ext cx="1184579" cy="338554"/>
          </a:xfrm>
          <a:prstGeom prst="rect">
            <a:avLst/>
          </a:prstGeom>
          <a:noFill/>
        </p:spPr>
        <p:txBody>
          <a:bodyPr wrap="square" rtlCol="0">
            <a:spAutoFit/>
          </a:bodyPr>
          <a:lstStyle/>
          <a:p>
            <a:r>
              <a:rPr lang="en-US" sz="1600" b="1" dirty="0">
                <a:latin typeface="Century Gothic" panose="020B0502020202020204" pitchFamily="34" charset="0"/>
              </a:rPr>
              <a:t>SS5</a:t>
            </a:r>
            <a:endParaRPr lang="en-GB" sz="1600" b="1" dirty="0">
              <a:latin typeface="Century Gothic" panose="020B0502020202020204" pitchFamily="34" charset="0"/>
            </a:endParaRPr>
          </a:p>
        </p:txBody>
      </p:sp>
    </p:spTree>
    <p:extLst>
      <p:ext uri="{BB962C8B-B14F-4D97-AF65-F5344CB8AC3E}">
        <p14:creationId xmlns:p14="http://schemas.microsoft.com/office/powerpoint/2010/main" val="490954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3BF2E0-A4DF-4F28-94FB-B86DA0EE47A6}"/>
              </a:ext>
            </a:extLst>
          </p:cNvPr>
          <p:cNvSpPr>
            <a:spLocks noGrp="1"/>
          </p:cNvSpPr>
          <p:nvPr>
            <p:ph type="title"/>
          </p:nvPr>
        </p:nvSpPr>
        <p:spPr/>
        <p:txBody>
          <a:bodyPr/>
          <a:lstStyle/>
          <a:p>
            <a:r>
              <a:rPr lang="en-US" dirty="0"/>
              <a:t>KNOW 2: Game</a:t>
            </a:r>
          </a:p>
        </p:txBody>
      </p:sp>
    </p:spTree>
    <p:extLst>
      <p:ext uri="{BB962C8B-B14F-4D97-AF65-F5344CB8AC3E}">
        <p14:creationId xmlns:p14="http://schemas.microsoft.com/office/powerpoint/2010/main" val="27528502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1C7C3A662D6440A0807A4EEF1554AD" ma:contentTypeVersion="5" ma:contentTypeDescription="Create a new document." ma:contentTypeScope="" ma:versionID="a543a0f634eaae59748c410d47d96dcc">
  <xsd:schema xmlns:xsd="http://www.w3.org/2001/XMLSchema" xmlns:xs="http://www.w3.org/2001/XMLSchema" xmlns:p="http://schemas.microsoft.com/office/2006/metadata/properties" xmlns:ns2="f394e9b0-6f8b-40d8-8976-8489f5e4e9bb" targetNamespace="http://schemas.microsoft.com/office/2006/metadata/properties" ma:root="true" ma:fieldsID="6f76fc9f12ec2a13a4b058f1bf6c2845" ns2:_="">
    <xsd:import namespace="f394e9b0-6f8b-40d8-8976-8489f5e4e9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94e9b0-6f8b-40d8-8976-8489f5e4e9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BD9069-3A42-4527-9192-7799472741EA}">
  <ds:schemaRefs>
    <ds:schemaRef ds:uri="f394e9b0-6f8b-40d8-8976-8489f5e4e9b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6FC3EF8-D294-477D-841F-A6BD78CBE391}">
  <ds:schemaRefs>
    <ds:schemaRef ds:uri="http://purl.org/dc/terms/"/>
    <ds:schemaRef ds:uri="http://schemas.microsoft.com/office/2006/metadata/properties"/>
    <ds:schemaRef ds:uri="http://www.w3.org/XML/1998/namespace"/>
    <ds:schemaRef ds:uri="http://purl.org/dc/dcmitype/"/>
    <ds:schemaRef ds:uri="f394e9b0-6f8b-40d8-8976-8489f5e4e9bb"/>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F2770203-5002-47FD-924B-8F7C340329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491</TotalTime>
  <Words>3412</Words>
  <Application>Microsoft Office PowerPoint</Application>
  <PresentationFormat>A4 Paper (210x297 mm)</PresentationFormat>
  <Paragraphs>583</Paragraphs>
  <Slides>23</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Century Gothic</vt:lpstr>
      <vt:lpstr>Comic Jens Free Pro</vt:lpstr>
      <vt:lpstr>Tahoma</vt:lpstr>
      <vt:lpstr>Office Theme</vt:lpstr>
      <vt:lpstr>Carbon neutral</vt:lpstr>
      <vt:lpstr>KNOW 1: Carbon</vt:lpstr>
      <vt:lpstr>PowerPoint Presentation</vt:lpstr>
      <vt:lpstr>PowerPoint Presentation</vt:lpstr>
      <vt:lpstr>PowerPoint Presentation</vt:lpstr>
      <vt:lpstr>PowerPoint Presentation</vt:lpstr>
      <vt:lpstr>PowerPoint Presentation</vt:lpstr>
      <vt:lpstr>PowerPoint Presentation</vt:lpstr>
      <vt:lpstr>KNOW 2: Game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Recommendations</vt:lpstr>
      <vt:lpstr>PowerPoint Presentation</vt:lpstr>
      <vt:lpstr>PowerPoint Presentation</vt:lpstr>
      <vt:lpstr>PowerPoint Presentation</vt:lpstr>
      <vt:lpstr>PowerPoint Presentation</vt:lpstr>
      <vt:lpstr>PowerPoint Presentation</vt:lpstr>
      <vt:lpstr>PowerPoint Presentation</vt:lpstr>
    </vt:vector>
  </TitlesOfParts>
  <Manager>CONNECT [ ]</Manager>
  <Company>funded by the European Union no. 872814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 [08  STUDENT SHEETS Carbon neutral]</dc:title>
  <dc:subject>Open schooling curriculum materials  </dc:subject>
  <dc:creator>CONNECT [Gemma Young &amp; Tony Sherborne, Mastery Science]</dc:creator>
  <cp:keywords>inclusive, open schooling, engaging, future-oriented science</cp:keywords>
  <dc:description>CONNECT:_x000d_
Communication Leader: LOBA - Candela Bravo_x000d_
Scientific Coordinator: OU - Ale Okada_x000d_
Project Coordinator: EXUS - George Kolionis</dc:description>
  <cp:lastModifiedBy>Gemma Young</cp:lastModifiedBy>
  <cp:revision>7</cp:revision>
  <dcterms:created xsi:type="dcterms:W3CDTF">2020-11-09T15:08:50Z</dcterms:created>
  <dcterms:modified xsi:type="dcterms:W3CDTF">2022-01-31T14:39:59Z</dcterms:modified>
  <cp:category>Open schooling, curriculum materials, CCBYSA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0x010100AC1C7C3A662D6440A0807A4EEF1554AD</vt:lpwstr>
  </property>
</Properties>
</file>